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aveSubsetFonts="1">
  <p:sldMasterIdLst>
    <p:sldMasterId id="2147483651" r:id="rId1"/>
  </p:sldMasterIdLst>
  <p:notesMasterIdLst>
    <p:notesMasterId r:id="rId133"/>
  </p:notesMasterIdLst>
  <p:sldIdLst>
    <p:sldId id="376" r:id="rId2"/>
    <p:sldId id="527" r:id="rId3"/>
    <p:sldId id="383" r:id="rId4"/>
    <p:sldId id="319" r:id="rId5"/>
    <p:sldId id="322" r:id="rId6"/>
    <p:sldId id="321" r:id="rId7"/>
    <p:sldId id="262" r:id="rId8"/>
    <p:sldId id="528" r:id="rId9"/>
    <p:sldId id="388" r:id="rId10"/>
    <p:sldId id="524" r:id="rId11"/>
    <p:sldId id="529" r:id="rId12"/>
    <p:sldId id="389" r:id="rId13"/>
    <p:sldId id="392" r:id="rId14"/>
    <p:sldId id="468" r:id="rId15"/>
    <p:sldId id="391" r:id="rId16"/>
    <p:sldId id="393" r:id="rId17"/>
    <p:sldId id="395" r:id="rId18"/>
    <p:sldId id="453" r:id="rId19"/>
    <p:sldId id="386" r:id="rId20"/>
    <p:sldId id="402" r:id="rId21"/>
    <p:sldId id="403" r:id="rId22"/>
    <p:sldId id="265" r:id="rId23"/>
    <p:sldId id="266" r:id="rId24"/>
    <p:sldId id="556" r:id="rId25"/>
    <p:sldId id="558" r:id="rId26"/>
    <p:sldId id="323" r:id="rId27"/>
    <p:sldId id="329" r:id="rId28"/>
    <p:sldId id="414" r:id="rId29"/>
    <p:sldId id="269" r:id="rId30"/>
    <p:sldId id="270" r:id="rId31"/>
    <p:sldId id="413" r:id="rId32"/>
    <p:sldId id="415" r:id="rId33"/>
    <p:sldId id="464" r:id="rId34"/>
    <p:sldId id="271" r:id="rId35"/>
    <p:sldId id="526" r:id="rId36"/>
    <p:sldId id="470" r:id="rId37"/>
    <p:sldId id="523" r:id="rId38"/>
    <p:sldId id="416" r:id="rId39"/>
    <p:sldId id="525" r:id="rId40"/>
    <p:sldId id="471" r:id="rId41"/>
    <p:sldId id="417" r:id="rId42"/>
    <p:sldId id="418" r:id="rId43"/>
    <p:sldId id="274" r:id="rId44"/>
    <p:sldId id="419" r:id="rId45"/>
    <p:sldId id="420" r:id="rId46"/>
    <p:sldId id="579" r:id="rId47"/>
    <p:sldId id="499" r:id="rId48"/>
    <p:sldId id="497" r:id="rId49"/>
    <p:sldId id="498" r:id="rId50"/>
    <p:sldId id="580" r:id="rId51"/>
    <p:sldId id="368" r:id="rId52"/>
    <p:sldId id="421" r:id="rId53"/>
    <p:sldId id="530" r:id="rId54"/>
    <p:sldId id="336" r:id="rId55"/>
    <p:sldId id="337" r:id="rId56"/>
    <p:sldId id="338" r:id="rId57"/>
    <p:sldId id="340" r:id="rId58"/>
    <p:sldId id="341" r:id="rId59"/>
    <p:sldId id="342" r:id="rId60"/>
    <p:sldId id="426" r:id="rId61"/>
    <p:sldId id="422" r:id="rId62"/>
    <p:sldId id="452" r:id="rId63"/>
    <p:sldId id="282" r:id="rId64"/>
    <p:sldId id="450" r:id="rId65"/>
    <p:sldId id="285" r:id="rId66"/>
    <p:sldId id="478" r:id="rId67"/>
    <p:sldId id="479" r:id="rId68"/>
    <p:sldId id="481" r:id="rId69"/>
    <p:sldId id="480" r:id="rId70"/>
    <p:sldId id="482" r:id="rId71"/>
    <p:sldId id="492" r:id="rId72"/>
    <p:sldId id="424" r:id="rId73"/>
    <p:sldId id="458" r:id="rId74"/>
    <p:sldId id="430" r:id="rId75"/>
    <p:sldId id="432" r:id="rId76"/>
    <p:sldId id="431" r:id="rId77"/>
    <p:sldId id="435" r:id="rId78"/>
    <p:sldId id="436" r:id="rId79"/>
    <p:sldId id="465" r:id="rId80"/>
    <p:sldId id="438" r:id="rId81"/>
    <p:sldId id="439" r:id="rId82"/>
    <p:sldId id="440" r:id="rId83"/>
    <p:sldId id="441" r:id="rId84"/>
    <p:sldId id="442" r:id="rId85"/>
    <p:sldId id="459" r:id="rId86"/>
    <p:sldId id="447" r:id="rId87"/>
    <p:sldId id="495" r:id="rId88"/>
    <p:sldId id="444" r:id="rId89"/>
    <p:sldId id="448" r:id="rId90"/>
    <p:sldId id="300" r:id="rId91"/>
    <p:sldId id="500" r:id="rId92"/>
    <p:sldId id="466" r:id="rId93"/>
    <p:sldId id="467" r:id="rId94"/>
    <p:sldId id="451" r:id="rId95"/>
    <p:sldId id="581" r:id="rId96"/>
    <p:sldId id="535" r:id="rId97"/>
    <p:sldId id="536" r:id="rId98"/>
    <p:sldId id="538" r:id="rId99"/>
    <p:sldId id="585" r:id="rId100"/>
    <p:sldId id="586" r:id="rId101"/>
    <p:sldId id="587" r:id="rId102"/>
    <p:sldId id="588" r:id="rId103"/>
    <p:sldId id="589" r:id="rId104"/>
    <p:sldId id="590" r:id="rId105"/>
    <p:sldId id="552" r:id="rId106"/>
    <p:sldId id="553" r:id="rId107"/>
    <p:sldId id="591" r:id="rId108"/>
    <p:sldId id="592" r:id="rId109"/>
    <p:sldId id="578" r:id="rId110"/>
    <p:sldId id="599" r:id="rId111"/>
    <p:sldId id="582" r:id="rId112"/>
    <p:sldId id="566" r:id="rId113"/>
    <p:sldId id="555" r:id="rId114"/>
    <p:sldId id="567" r:id="rId115"/>
    <p:sldId id="568" r:id="rId116"/>
    <p:sldId id="583" r:id="rId117"/>
    <p:sldId id="584" r:id="rId118"/>
    <p:sldId id="569" r:id="rId119"/>
    <p:sldId id="600" r:id="rId120"/>
    <p:sldId id="560" r:id="rId121"/>
    <p:sldId id="561" r:id="rId122"/>
    <p:sldId id="521" r:id="rId123"/>
    <p:sldId id="601" r:id="rId124"/>
    <p:sldId id="602" r:id="rId125"/>
    <p:sldId id="603" r:id="rId126"/>
    <p:sldId id="562" r:id="rId127"/>
    <p:sldId id="564" r:id="rId128"/>
    <p:sldId id="565" r:id="rId129"/>
    <p:sldId id="604" r:id="rId130"/>
    <p:sldId id="605" r:id="rId131"/>
    <p:sldId id="377" r:id="rId13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5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 autoAdjust="0"/>
    <p:restoredTop sz="92743" autoAdjust="0"/>
  </p:normalViewPr>
  <p:slideViewPr>
    <p:cSldViewPr>
      <p:cViewPr varScale="1">
        <p:scale>
          <a:sx n="117" d="100"/>
          <a:sy n="117" d="100"/>
        </p:scale>
        <p:origin x="1584" y="168"/>
      </p:cViewPr>
      <p:guideLst>
        <p:guide orient="horz" pos="816"/>
        <p:guide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6.emf"/><Relationship Id="rId2" Type="http://schemas.openxmlformats.org/officeDocument/2006/relationships/image" Target="../media/image57.emf"/><Relationship Id="rId1" Type="http://schemas.openxmlformats.org/officeDocument/2006/relationships/image" Target="../media/image62.emf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6" Type="http://schemas.openxmlformats.org/officeDocument/2006/relationships/image" Target="../media/image41.emf"/><Relationship Id="rId5" Type="http://schemas.openxmlformats.org/officeDocument/2006/relationships/image" Target="../media/image84.emf"/><Relationship Id="rId4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4" Type="http://schemas.openxmlformats.org/officeDocument/2006/relationships/image" Target="../media/image91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08.emf"/><Relationship Id="rId18" Type="http://schemas.openxmlformats.org/officeDocument/2006/relationships/image" Target="../media/image112.emf"/><Relationship Id="rId3" Type="http://schemas.openxmlformats.org/officeDocument/2006/relationships/image" Target="../media/image99.emf"/><Relationship Id="rId21" Type="http://schemas.openxmlformats.org/officeDocument/2006/relationships/image" Target="../media/image115.emf"/><Relationship Id="rId7" Type="http://schemas.openxmlformats.org/officeDocument/2006/relationships/image" Target="../media/image103.emf"/><Relationship Id="rId12" Type="http://schemas.openxmlformats.org/officeDocument/2006/relationships/image" Target="../media/image107.emf"/><Relationship Id="rId17" Type="http://schemas.openxmlformats.org/officeDocument/2006/relationships/image" Target="../media/image111.emf"/><Relationship Id="rId25" Type="http://schemas.openxmlformats.org/officeDocument/2006/relationships/image" Target="../media/image119.emf"/><Relationship Id="rId2" Type="http://schemas.openxmlformats.org/officeDocument/2006/relationships/image" Target="../media/image98.emf"/><Relationship Id="rId16" Type="http://schemas.openxmlformats.org/officeDocument/2006/relationships/image" Target="../media/image110.emf"/><Relationship Id="rId20" Type="http://schemas.openxmlformats.org/officeDocument/2006/relationships/image" Target="../media/image114.emf"/><Relationship Id="rId1" Type="http://schemas.openxmlformats.org/officeDocument/2006/relationships/image" Target="../media/image97.emf"/><Relationship Id="rId6" Type="http://schemas.openxmlformats.org/officeDocument/2006/relationships/image" Target="../media/image102.emf"/><Relationship Id="rId11" Type="http://schemas.openxmlformats.org/officeDocument/2006/relationships/image" Target="../media/image106.emf"/><Relationship Id="rId24" Type="http://schemas.openxmlformats.org/officeDocument/2006/relationships/image" Target="../media/image118.emf"/><Relationship Id="rId5" Type="http://schemas.openxmlformats.org/officeDocument/2006/relationships/image" Target="../media/image101.emf"/><Relationship Id="rId15" Type="http://schemas.openxmlformats.org/officeDocument/2006/relationships/image" Target="../media/image109.emf"/><Relationship Id="rId23" Type="http://schemas.openxmlformats.org/officeDocument/2006/relationships/image" Target="../media/image117.emf"/><Relationship Id="rId10" Type="http://schemas.openxmlformats.org/officeDocument/2006/relationships/image" Target="../media/image105.emf"/><Relationship Id="rId19" Type="http://schemas.openxmlformats.org/officeDocument/2006/relationships/image" Target="../media/image113.emf"/><Relationship Id="rId4" Type="http://schemas.openxmlformats.org/officeDocument/2006/relationships/image" Target="../media/image100.emf"/><Relationship Id="rId9" Type="http://schemas.openxmlformats.org/officeDocument/2006/relationships/image" Target="../media/image13.emf"/><Relationship Id="rId14" Type="http://schemas.openxmlformats.org/officeDocument/2006/relationships/image" Target="../media/image9.emf"/><Relationship Id="rId22" Type="http://schemas.openxmlformats.org/officeDocument/2006/relationships/image" Target="../media/image1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image" Target="../media/image129.emf"/><Relationship Id="rId18" Type="http://schemas.openxmlformats.org/officeDocument/2006/relationships/image" Target="../media/image134.emf"/><Relationship Id="rId3" Type="http://schemas.openxmlformats.org/officeDocument/2006/relationships/image" Target="../media/image121.emf"/><Relationship Id="rId7" Type="http://schemas.openxmlformats.org/officeDocument/2006/relationships/image" Target="../media/image9.emf"/><Relationship Id="rId12" Type="http://schemas.openxmlformats.org/officeDocument/2006/relationships/image" Target="../media/image128.emf"/><Relationship Id="rId17" Type="http://schemas.openxmlformats.org/officeDocument/2006/relationships/image" Target="../media/image133.emf"/><Relationship Id="rId2" Type="http://schemas.openxmlformats.org/officeDocument/2006/relationships/image" Target="../media/image12.emf"/><Relationship Id="rId16" Type="http://schemas.openxmlformats.org/officeDocument/2006/relationships/image" Target="../media/image132.emf"/><Relationship Id="rId1" Type="http://schemas.openxmlformats.org/officeDocument/2006/relationships/image" Target="../media/image120.emf"/><Relationship Id="rId6" Type="http://schemas.openxmlformats.org/officeDocument/2006/relationships/image" Target="../media/image124.emf"/><Relationship Id="rId11" Type="http://schemas.openxmlformats.org/officeDocument/2006/relationships/image" Target="../media/image127.emf"/><Relationship Id="rId5" Type="http://schemas.openxmlformats.org/officeDocument/2006/relationships/image" Target="../media/image123.emf"/><Relationship Id="rId15" Type="http://schemas.openxmlformats.org/officeDocument/2006/relationships/image" Target="../media/image131.emf"/><Relationship Id="rId10" Type="http://schemas.openxmlformats.org/officeDocument/2006/relationships/image" Target="../media/image13.emf"/><Relationship Id="rId19" Type="http://schemas.openxmlformats.org/officeDocument/2006/relationships/image" Target="../media/image135.emf"/><Relationship Id="rId4" Type="http://schemas.openxmlformats.org/officeDocument/2006/relationships/image" Target="../media/image122.emf"/><Relationship Id="rId9" Type="http://schemas.openxmlformats.org/officeDocument/2006/relationships/image" Target="../media/image126.emf"/><Relationship Id="rId14" Type="http://schemas.openxmlformats.org/officeDocument/2006/relationships/image" Target="../media/image13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4" Type="http://schemas.openxmlformats.org/officeDocument/2006/relationships/image" Target="../media/image14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4" Type="http://schemas.openxmlformats.org/officeDocument/2006/relationships/image" Target="../media/image179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183.emf"/><Relationship Id="rId7" Type="http://schemas.openxmlformats.org/officeDocument/2006/relationships/image" Target="../media/image187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Relationship Id="rId6" Type="http://schemas.openxmlformats.org/officeDocument/2006/relationships/image" Target="../media/image186.emf"/><Relationship Id="rId5" Type="http://schemas.openxmlformats.org/officeDocument/2006/relationships/image" Target="../media/image185.emf"/><Relationship Id="rId4" Type="http://schemas.openxmlformats.org/officeDocument/2006/relationships/image" Target="../media/image184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3.emf"/><Relationship Id="rId1" Type="http://schemas.openxmlformats.org/officeDocument/2006/relationships/image" Target="../media/image189.emf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201.emf"/><Relationship Id="rId1" Type="http://schemas.openxmlformats.org/officeDocument/2006/relationships/image" Target="../media/image200.emf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1.emf"/><Relationship Id="rId6" Type="http://schemas.openxmlformats.org/officeDocument/2006/relationships/image" Target="../media/image210.emf"/><Relationship Id="rId5" Type="http://schemas.openxmlformats.org/officeDocument/2006/relationships/image" Target="../media/image209.emf"/><Relationship Id="rId4" Type="http://schemas.openxmlformats.org/officeDocument/2006/relationships/image" Target="../media/image208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image" Target="../media/image212.emf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14.e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1.emf"/><Relationship Id="rId7" Type="http://schemas.openxmlformats.org/officeDocument/2006/relationships/image" Target="../media/image226.emf"/><Relationship Id="rId2" Type="http://schemas.openxmlformats.org/officeDocument/2006/relationships/image" Target="../media/image223.emf"/><Relationship Id="rId1" Type="http://schemas.openxmlformats.org/officeDocument/2006/relationships/image" Target="../media/image218.emf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10" Type="http://schemas.openxmlformats.org/officeDocument/2006/relationships/image" Target="../media/image229.emf"/><Relationship Id="rId4" Type="http://schemas.openxmlformats.org/officeDocument/2006/relationships/image" Target="../media/image212.emf"/><Relationship Id="rId9" Type="http://schemas.openxmlformats.org/officeDocument/2006/relationships/image" Target="../media/image228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2" Type="http://schemas.openxmlformats.org/officeDocument/2006/relationships/image" Target="../media/image231.emf"/><Relationship Id="rId1" Type="http://schemas.openxmlformats.org/officeDocument/2006/relationships/image" Target="../media/image23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image" Target="../media/image235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FCAFD514-F8B7-3B4D-9D56-46B1DD9D23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67B4931E-7CF2-8B4E-A0FA-91F7FC2E76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4A29D5C-0407-794E-BF51-0A2A6EB00B36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1" name="Rectangle 5">
            <a:extLst>
              <a:ext uri="{FF2B5EF4-FFF2-40B4-BE49-F238E27FC236}">
                <a16:creationId xmlns:a16="http://schemas.microsoft.com/office/drawing/2014/main" id="{D9BE17A7-4151-8E40-9D8E-0C0732438AE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1142" name="Rectangle 6">
            <a:extLst>
              <a:ext uri="{FF2B5EF4-FFF2-40B4-BE49-F238E27FC236}">
                <a16:creationId xmlns:a16="http://schemas.microsoft.com/office/drawing/2014/main" id="{23083048-5092-2948-812A-8315A4810F8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1143" name="Rectangle 7">
            <a:extLst>
              <a:ext uri="{FF2B5EF4-FFF2-40B4-BE49-F238E27FC236}">
                <a16:creationId xmlns:a16="http://schemas.microsoft.com/office/drawing/2014/main" id="{C86D6759-36C6-6345-8852-BD8E2428F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048CBD-EB4D-704B-98B3-12D02CD820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C0231FBF-6292-2341-8CF9-A81403A7B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17D88E9-26C7-6A45-894D-F071F4B4442F}" type="slidenum">
              <a:rPr lang="en-US" altLang="zh-CN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6F2D32D-4B3E-5A4E-909F-D932E1ABA7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32D24F6E-3D34-A94A-98A9-241750B87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3C7A0501-7695-F041-982C-F620D2250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A9B511-A167-0249-916C-EFD7A571425C}" type="slidenum">
              <a:rPr lang="en-US" altLang="zh-CN"/>
              <a:pPr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8BCA4E2-2173-BB40-846A-71E080D2E1D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866A5E7A-C616-D543-ACD7-F57C0A796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>
            <a:extLst>
              <a:ext uri="{FF2B5EF4-FFF2-40B4-BE49-F238E27FC236}">
                <a16:creationId xmlns:a16="http://schemas.microsoft.com/office/drawing/2014/main" id="{F5713734-ABE4-2241-A67D-0052083FA4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>
            <a:extLst>
              <a:ext uri="{FF2B5EF4-FFF2-40B4-BE49-F238E27FC236}">
                <a16:creationId xmlns:a16="http://schemas.microsoft.com/office/drawing/2014/main" id="{207B6479-0701-3E43-96D7-EF10F060F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    </a:t>
            </a:r>
          </a:p>
        </p:txBody>
      </p:sp>
      <p:sp>
        <p:nvSpPr>
          <p:cNvPr id="112644" name="灯片编号占位符 3">
            <a:extLst>
              <a:ext uri="{FF2B5EF4-FFF2-40B4-BE49-F238E27FC236}">
                <a16:creationId xmlns:a16="http://schemas.microsoft.com/office/drawing/2014/main" id="{97272B59-EAC5-5A4B-A488-6604D9B68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9CEFD9-B481-6543-8703-16B89C4CFC73}" type="slidenum">
              <a:rPr lang="en-US" altLang="zh-CN"/>
              <a:pPr>
                <a:spcBef>
                  <a:spcPct val="0"/>
                </a:spcBef>
              </a:pPr>
              <a:t>96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482BC8B7-C65D-1449-ACCC-B62C2D103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0769A408-C2A1-A54E-A6C8-A1E780FD2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0DDBB16E-827C-904C-83E0-51BC5DD53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3291AD-E5AF-374D-9AC0-8893FC8246A0}" type="slidenum">
              <a:rPr lang="en-US" altLang="zh-CN"/>
              <a:pPr>
                <a:spcBef>
                  <a:spcPct val="0"/>
                </a:spcBef>
              </a:pPr>
              <a:t>97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>
            <a:extLst>
              <a:ext uri="{FF2B5EF4-FFF2-40B4-BE49-F238E27FC236}">
                <a16:creationId xmlns:a16="http://schemas.microsoft.com/office/drawing/2014/main" id="{7C72D3D9-A6BF-4143-BB2F-B20D3ECEF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>
            <a:extLst>
              <a:ext uri="{FF2B5EF4-FFF2-40B4-BE49-F238E27FC236}">
                <a16:creationId xmlns:a16="http://schemas.microsoft.com/office/drawing/2014/main" id="{8195D2A5-35EA-F848-A493-421D769C5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40" name="灯片编号占位符 3">
            <a:extLst>
              <a:ext uri="{FF2B5EF4-FFF2-40B4-BE49-F238E27FC236}">
                <a16:creationId xmlns:a16="http://schemas.microsoft.com/office/drawing/2014/main" id="{01E8BA1C-4031-C94B-B7BC-50338860E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0EA6D7-0CC9-544B-AA3D-289BFE1670FD}" type="slidenum">
              <a:rPr lang="en-US" altLang="zh-CN"/>
              <a:pPr>
                <a:spcBef>
                  <a:spcPct val="0"/>
                </a:spcBef>
              </a:pPr>
              <a:t>98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>
            <a:extLst>
              <a:ext uri="{FF2B5EF4-FFF2-40B4-BE49-F238E27FC236}">
                <a16:creationId xmlns:a16="http://schemas.microsoft.com/office/drawing/2014/main" id="{057951B6-CA92-DF4E-8F6D-A5E86E410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备注占位符 2">
            <a:extLst>
              <a:ext uri="{FF2B5EF4-FFF2-40B4-BE49-F238E27FC236}">
                <a16:creationId xmlns:a16="http://schemas.microsoft.com/office/drawing/2014/main" id="{DFB9DB1B-498A-C048-80B3-1629F25B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5956" name="灯片编号占位符 3">
            <a:extLst>
              <a:ext uri="{FF2B5EF4-FFF2-40B4-BE49-F238E27FC236}">
                <a16:creationId xmlns:a16="http://schemas.microsoft.com/office/drawing/2014/main" id="{AF61D2B5-4254-ED49-B6F8-BA6831BA9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F4D8F99-1291-B14A-9176-ECC79DCA8B61}" type="slidenum">
              <a:rPr lang="en-US" altLang="zh-CN"/>
              <a:pPr>
                <a:spcBef>
                  <a:spcPct val="0"/>
                </a:spcBef>
              </a:pPr>
              <a:t>106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450D1362-F6D4-4946-906D-5AB9515373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9361517-D94D-7E49-9EB5-68E9BC1E95F5}" type="slidenum">
              <a:rPr lang="en-US" altLang="zh-CN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4CBD4093-6B11-D64D-B3AB-0543B0F3832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B50E69B5-33BB-1548-8EAA-80C76D781B6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8082BC4A-BD5C-BE44-98BF-9EFAD7DC7F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F65868-E979-6143-9D54-CC4D30B89F06}" type="slidenum">
              <a:rPr lang="en-US" altLang="zh-CN"/>
              <a:pPr>
                <a:spcBef>
                  <a:spcPct val="0"/>
                </a:spcBef>
              </a:pPr>
              <a:t>19</a:t>
            </a:fld>
            <a:endParaRPr lang="en-US" altLang="zh-CN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65558C0-4AD0-564B-B638-5511BF60E9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FA3BE28-6ED5-DB4B-8BA8-395FC84A5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F215417-D29C-AE4A-A038-EFF50B88F0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964202-B8C4-B14B-B6D9-5333C8878AF9}" type="slidenum">
              <a:rPr lang="en-US" altLang="zh-CN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EB2986B-3FC6-E042-AA98-5127643101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61BD487-E133-144A-B9F2-E526330D011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951382C2-2FDA-F443-B75C-6D3E992DA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8B5437A-20A7-B64D-BA8D-62E20C7E97FD}" type="slidenum">
              <a:rPr lang="en-US" altLang="zh-CN"/>
              <a:pPr>
                <a:spcBef>
                  <a:spcPct val="0"/>
                </a:spcBef>
              </a:pPr>
              <a:t>28</a:t>
            </a:fld>
            <a:endParaRPr lang="en-US" altLang="zh-CN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AADA81A-77F5-784F-8621-FCCDC1EDA3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57F1E7D3-8318-7E4B-B5A7-A6328D108B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62BC67E-1CD5-FA4F-94A1-B04222E232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1499708-E75F-4942-95CF-1B344516D9AA}" type="slidenum">
              <a:rPr lang="en-US" altLang="zh-CN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9355859-DF0D-E04B-A852-D431A101E03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A525BB7-D7F4-CF40-AE9F-7078054B19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80CE94FC-F171-A24F-B92A-D4616E313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4E65D8A-B516-4445-BD66-BF986DB38C43}" type="slidenum">
              <a:rPr lang="en-US" altLang="zh-CN"/>
              <a:pPr>
                <a:spcBef>
                  <a:spcPct val="0"/>
                </a:spcBef>
              </a:pPr>
              <a:t>51</a:t>
            </a:fld>
            <a:endParaRPr lang="en-US" altLang="zh-CN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293BAF6-D86D-DA48-ADF8-B551AF1003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C073633-CFFD-E944-B4F4-9644264B83D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771E3A63-58B3-B247-A9C7-3F4BBADA0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49AECBB-D00A-EF4A-A4CD-7CED8A1B68FB}" type="slidenum">
              <a:rPr lang="en-US" altLang="zh-CN"/>
              <a:pPr>
                <a:spcBef>
                  <a:spcPct val="0"/>
                </a:spcBef>
              </a:pPr>
              <a:t>52</a:t>
            </a:fld>
            <a:endParaRPr lang="en-US" altLang="zh-CN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F2AF589-B698-9345-AA5C-407790EB8F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7707EA80-9E08-4C46-80CA-C89260CD2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5EEFD1FD-054A-1B43-9AE2-E19B026D61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40C9410-F9E4-0F4D-A431-D5168FB30A04}" type="slidenum">
              <a:rPr lang="en-US" altLang="zh-CN"/>
              <a:pPr>
                <a:spcBef>
                  <a:spcPct val="0"/>
                </a:spcBef>
              </a:pPr>
              <a:t>61</a:t>
            </a:fld>
            <a:endParaRPr lang="en-US" altLang="zh-CN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07AA5165-A28E-B24B-83F6-A995F2901A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BD0CFFEA-0BE1-4B41-A79F-14333F5FF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seda_mark">
            <a:extLst>
              <a:ext uri="{FF2B5EF4-FFF2-40B4-BE49-F238E27FC236}">
                <a16:creationId xmlns:a16="http://schemas.microsoft.com/office/drawing/2014/main" id="{61183A23-076B-A340-8756-0175A5D7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80000" contrast="-9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30275"/>
            <a:ext cx="6840537" cy="53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wsd1">
            <a:extLst>
              <a:ext uri="{FF2B5EF4-FFF2-40B4-BE49-F238E27FC236}">
                <a16:creationId xmlns:a16="http://schemas.microsoft.com/office/drawing/2014/main" id="{BF7C5A2A-E98D-BE49-8743-82BA9C6B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C171E9AC-09F7-B943-B809-2C75EAC3C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95663"/>
            <a:ext cx="77724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11998354 h 1000"/>
              <a:gd name="T6" fmla="*/ 0 w 1000"/>
              <a:gd name="T7" fmla="*/ 11998354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D3A4AAC2-385D-4044-88F1-D1BD872CB6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chemeClr val="accent2"/>
                </a:solidFill>
              </a:rPr>
              <a:t>Introduction of Artificial Intelligence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4804DA4C-60F4-8644-BE39-FB779BF1BB7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457200"/>
            <a:ext cx="86106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6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34246092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55895D5-91D6-4B41-92FB-5931680447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B160D-F212-5040-8E82-4EC941B10A92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5904660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976A729-D668-EF4E-B09B-EB5DB51571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CDD384-F032-8F4C-A562-69647BBA60D8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6550729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DA6155E-C083-4E46-A71C-703C9454ED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F26D5-D5C3-5C40-A074-7A82859B3172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3470354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ABD3FE2-5265-D24F-9C2B-8C493D74E9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015A0-86C4-1449-92D0-6C9EF405D0A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9059200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0"/>
            <a:ext cx="9144000" cy="6308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22360C2-11D3-8648-9C11-CDBAC2C4DB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C453D0-09F2-524C-966F-9F32F6FBE40C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15838217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BA0C430-3B04-7040-8B04-EB9BFCEEF5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FD49B7-EBD3-2C45-B564-2D92A637306D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689619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7B49026-D550-FA43-BE35-7F8A178228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DF7FDD-FFD0-7943-A047-D9E2F32FC064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26834340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AE1842C-FE5E-9C44-BF2D-D24F18892CF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67ECA6-B928-9E4E-B41F-BA94A25A1774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5361917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B358DFE-8A99-4C41-92FF-B591C012CA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9C88FC-A989-2F43-89C2-9518A3907D76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918438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6D036CA-7070-9542-BC4B-955DEE67B5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EDEA1-3452-FB44-8CD5-E72DA3979B4C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68478496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62FD1418-1507-9C40-99BE-B7343B01FB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7B7C82-E4F5-EC45-BBE2-C16B0791D5A4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34441696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50FECB3-6B7F-6D43-8E88-2585E9A65AA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F1F70E-EB36-2C4C-9F19-7E8D58CFF4B7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3193264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0D65DC1-138C-F444-AF13-8B172B3006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236604-6501-4A42-8A16-2F36057198C7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77084622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763AF81-5CA1-E94B-99BE-86938BB4F7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4D890B-832B-5A4B-B858-8225F429332B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3080083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CC87502-2477-BA40-BBA5-57F7665E7F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DFA293D-664D-B54B-A85B-5EB12759D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08050"/>
            <a:ext cx="8642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9FF19D1C-B459-1C46-A2D2-209ACE40B1F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800">
                <a:solidFill>
                  <a:srgbClr val="A50021"/>
                </a:solidFill>
                <a:ea typeface="ＭＳ Ｐゴシック" panose="020B0600070205080204" pitchFamily="34" charset="-128"/>
              </a:defRPr>
            </a:lvl1pPr>
          </a:lstStyle>
          <a:p>
            <a:fld id="{C060AB7B-BC82-E541-9594-5085C89F23A3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transition>
    <p:random/>
  </p:transition>
  <p:hf hdr="0" ftr="0" dt="0"/>
  <p:txStyles>
    <p:titleStyle>
      <a:lvl1pPr indent="176213"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213"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2pPr>
      <a:lvl3pPr indent="176213"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3pPr>
      <a:lvl4pPr indent="176213"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4pPr>
      <a:lvl5pPr indent="176213"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5pPr>
      <a:lvl6pPr marL="457200" indent="176213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6pPr>
      <a:lvl7pPr marL="914400" indent="176213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7pPr>
      <a:lvl8pPr marL="1371600" indent="176213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8pPr>
      <a:lvl9pPr marL="1828800" indent="176213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5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hyperlink" Target="%5b&#31532;6&#38598;%5d%20Naive%20Bayes%20-Event%20models%20Neural%20networks%20Support%20vector%20machines%2000_37_00-00_39_45.mp4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5.e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7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260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1.bin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70.emf"/><Relationship Id="rId5" Type="http://schemas.openxmlformats.org/officeDocument/2006/relationships/oleObject" Target="../embeddings/oleObject249.bin"/><Relationship Id="rId4" Type="http://schemas.openxmlformats.org/officeDocument/2006/relationships/image" Target="../media/image27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emf"/><Relationship Id="rId18" Type="http://schemas.openxmlformats.org/officeDocument/2006/relationships/oleObject" Target="../embeddings/oleObject19.bin"/><Relationship Id="rId26" Type="http://schemas.openxmlformats.org/officeDocument/2006/relationships/oleObject" Target="../embeddings/oleObject23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8.emf"/><Relationship Id="rId34" Type="http://schemas.openxmlformats.org/officeDocument/2006/relationships/oleObject" Target="../embeddings/oleObject27.bin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6.emf"/><Relationship Id="rId25" Type="http://schemas.openxmlformats.org/officeDocument/2006/relationships/image" Target="../media/image30.emf"/><Relationship Id="rId33" Type="http://schemas.openxmlformats.org/officeDocument/2006/relationships/image" Target="../media/image34.emf"/><Relationship Id="rId2" Type="http://schemas.openxmlformats.org/officeDocument/2006/relationships/tags" Target="../tags/tag6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29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3.emf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26.bin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23" Type="http://schemas.openxmlformats.org/officeDocument/2006/relationships/image" Target="../media/image29.emf"/><Relationship Id="rId28" Type="http://schemas.openxmlformats.org/officeDocument/2006/relationships/oleObject" Target="../embeddings/oleObject24.bin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7.emf"/><Relationship Id="rId31" Type="http://schemas.openxmlformats.org/officeDocument/2006/relationships/image" Target="../media/image33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31.emf"/><Relationship Id="rId30" Type="http://schemas.openxmlformats.org/officeDocument/2006/relationships/oleObject" Target="../embeddings/oleObject25.bin"/><Relationship Id="rId8" Type="http://schemas.openxmlformats.org/officeDocument/2006/relationships/oleObject" Target="../embeddings/oleObject14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e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3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49.emf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5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e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oleObject" Target="../embeddings/oleObject4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6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4.emf"/><Relationship Id="rId3" Type="http://schemas.openxmlformats.org/officeDocument/2006/relationships/oleObject" Target="../embeddings/oleObject58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62.bin"/><Relationship Id="rId24" Type="http://schemas.openxmlformats.org/officeDocument/2006/relationships/image" Target="../media/image77.emf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8.bin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66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7.e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7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2.e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77.emf"/><Relationship Id="rId4" Type="http://schemas.openxmlformats.org/officeDocument/2006/relationships/image" Target="../media/image81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7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oleObject" Target="../embeddings/oleObject8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04.emf"/><Relationship Id="rId26" Type="http://schemas.openxmlformats.org/officeDocument/2006/relationships/image" Target="../media/image107.emf"/><Relationship Id="rId39" Type="http://schemas.openxmlformats.org/officeDocument/2006/relationships/oleObject" Target="../embeddings/oleObject106.bin"/><Relationship Id="rId21" Type="http://schemas.openxmlformats.org/officeDocument/2006/relationships/oleObject" Target="../embeddings/oleObject97.bin"/><Relationship Id="rId34" Type="http://schemas.openxmlformats.org/officeDocument/2006/relationships/image" Target="../media/image110.emf"/><Relationship Id="rId42" Type="http://schemas.openxmlformats.org/officeDocument/2006/relationships/image" Target="../media/image114.emf"/><Relationship Id="rId47" Type="http://schemas.openxmlformats.org/officeDocument/2006/relationships/oleObject" Target="../embeddings/oleObject110.bin"/><Relationship Id="rId50" Type="http://schemas.openxmlformats.org/officeDocument/2006/relationships/oleObject" Target="../embeddings/oleObject112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emf"/><Relationship Id="rId29" Type="http://schemas.openxmlformats.org/officeDocument/2006/relationships/oleObject" Target="../embeddings/oleObject101.bin"/><Relationship Id="rId11" Type="http://schemas.openxmlformats.org/officeDocument/2006/relationships/oleObject" Target="../embeddings/oleObject92.bin"/><Relationship Id="rId24" Type="http://schemas.openxmlformats.org/officeDocument/2006/relationships/image" Target="../media/image106.emf"/><Relationship Id="rId32" Type="http://schemas.openxmlformats.org/officeDocument/2006/relationships/image" Target="../media/image109.emf"/><Relationship Id="rId37" Type="http://schemas.openxmlformats.org/officeDocument/2006/relationships/oleObject" Target="../embeddings/oleObject105.bin"/><Relationship Id="rId40" Type="http://schemas.openxmlformats.org/officeDocument/2006/relationships/image" Target="../media/image113.emf"/><Relationship Id="rId45" Type="http://schemas.openxmlformats.org/officeDocument/2006/relationships/oleObject" Target="../embeddings/oleObject109.bin"/><Relationship Id="rId53" Type="http://schemas.openxmlformats.org/officeDocument/2006/relationships/oleObject" Target="../embeddings/oleObject114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00.emf"/><Relationship Id="rId19" Type="http://schemas.openxmlformats.org/officeDocument/2006/relationships/oleObject" Target="../embeddings/oleObject96.bin"/><Relationship Id="rId31" Type="http://schemas.openxmlformats.org/officeDocument/2006/relationships/oleObject" Target="../embeddings/oleObject102.bin"/><Relationship Id="rId44" Type="http://schemas.openxmlformats.org/officeDocument/2006/relationships/image" Target="../media/image115.emf"/><Relationship Id="rId52" Type="http://schemas.openxmlformats.org/officeDocument/2006/relationships/oleObject" Target="../embeddings/oleObject113.bin"/><Relationship Id="rId4" Type="http://schemas.openxmlformats.org/officeDocument/2006/relationships/image" Target="../media/image97.e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02.emf"/><Relationship Id="rId22" Type="http://schemas.openxmlformats.org/officeDocument/2006/relationships/image" Target="../media/image105.emf"/><Relationship Id="rId27" Type="http://schemas.openxmlformats.org/officeDocument/2006/relationships/oleObject" Target="../embeddings/oleObject100.bin"/><Relationship Id="rId30" Type="http://schemas.openxmlformats.org/officeDocument/2006/relationships/image" Target="../media/image9.emf"/><Relationship Id="rId35" Type="http://schemas.openxmlformats.org/officeDocument/2006/relationships/oleObject" Target="../embeddings/oleObject104.bin"/><Relationship Id="rId43" Type="http://schemas.openxmlformats.org/officeDocument/2006/relationships/oleObject" Target="../embeddings/oleObject108.bin"/><Relationship Id="rId48" Type="http://schemas.openxmlformats.org/officeDocument/2006/relationships/image" Target="../media/image117.emf"/><Relationship Id="rId8" Type="http://schemas.openxmlformats.org/officeDocument/2006/relationships/image" Target="../media/image99.emf"/><Relationship Id="rId51" Type="http://schemas.openxmlformats.org/officeDocument/2006/relationships/image" Target="../media/image118.emf"/><Relationship Id="rId3" Type="http://schemas.openxmlformats.org/officeDocument/2006/relationships/oleObject" Target="../embeddings/oleObject88.bin"/><Relationship Id="rId12" Type="http://schemas.openxmlformats.org/officeDocument/2006/relationships/image" Target="../media/image101.emf"/><Relationship Id="rId17" Type="http://schemas.openxmlformats.org/officeDocument/2006/relationships/oleObject" Target="../embeddings/oleObject95.bin"/><Relationship Id="rId25" Type="http://schemas.openxmlformats.org/officeDocument/2006/relationships/oleObject" Target="../embeddings/oleObject99.bin"/><Relationship Id="rId33" Type="http://schemas.openxmlformats.org/officeDocument/2006/relationships/oleObject" Target="../embeddings/oleObject103.bin"/><Relationship Id="rId38" Type="http://schemas.openxmlformats.org/officeDocument/2006/relationships/image" Target="../media/image112.emf"/><Relationship Id="rId46" Type="http://schemas.openxmlformats.org/officeDocument/2006/relationships/image" Target="../media/image116.emf"/><Relationship Id="rId20" Type="http://schemas.openxmlformats.org/officeDocument/2006/relationships/image" Target="../media/image13.emf"/><Relationship Id="rId41" Type="http://schemas.openxmlformats.org/officeDocument/2006/relationships/oleObject" Target="../embeddings/oleObject107.bin"/><Relationship Id="rId54" Type="http://schemas.openxmlformats.org/officeDocument/2006/relationships/image" Target="../media/image119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emf"/><Relationship Id="rId15" Type="http://schemas.openxmlformats.org/officeDocument/2006/relationships/oleObject" Target="../embeddings/oleObject94.bin"/><Relationship Id="rId23" Type="http://schemas.openxmlformats.org/officeDocument/2006/relationships/oleObject" Target="../embeddings/oleObject98.bin"/><Relationship Id="rId28" Type="http://schemas.openxmlformats.org/officeDocument/2006/relationships/image" Target="../media/image108.emf"/><Relationship Id="rId36" Type="http://schemas.openxmlformats.org/officeDocument/2006/relationships/image" Target="../media/image111.emf"/><Relationship Id="rId49" Type="http://schemas.openxmlformats.org/officeDocument/2006/relationships/oleObject" Target="../embeddings/oleObject111.bin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emf"/><Relationship Id="rId18" Type="http://schemas.openxmlformats.org/officeDocument/2006/relationships/oleObject" Target="../embeddings/oleObject122.bin"/><Relationship Id="rId26" Type="http://schemas.openxmlformats.org/officeDocument/2006/relationships/image" Target="../media/image127.emf"/><Relationship Id="rId39" Type="http://schemas.openxmlformats.org/officeDocument/2006/relationships/oleObject" Target="../embeddings/oleObject133.bin"/><Relationship Id="rId21" Type="http://schemas.openxmlformats.org/officeDocument/2006/relationships/oleObject" Target="../embeddings/oleObject124.bin"/><Relationship Id="rId34" Type="http://schemas.openxmlformats.org/officeDocument/2006/relationships/image" Target="../media/image131.emf"/><Relationship Id="rId42" Type="http://schemas.openxmlformats.org/officeDocument/2006/relationships/image" Target="../media/image135.emf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image" Target="../media/image125.emf"/><Relationship Id="rId29" Type="http://schemas.openxmlformats.org/officeDocument/2006/relationships/oleObject" Target="../embeddings/oleObject128.bin"/><Relationship Id="rId41" Type="http://schemas.openxmlformats.org/officeDocument/2006/relationships/oleObject" Target="../embeddings/oleObject134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emf"/><Relationship Id="rId11" Type="http://schemas.openxmlformats.org/officeDocument/2006/relationships/image" Target="../media/image122.emf"/><Relationship Id="rId24" Type="http://schemas.openxmlformats.org/officeDocument/2006/relationships/image" Target="../media/image13.emf"/><Relationship Id="rId32" Type="http://schemas.openxmlformats.org/officeDocument/2006/relationships/image" Target="../media/image130.emf"/><Relationship Id="rId37" Type="http://schemas.openxmlformats.org/officeDocument/2006/relationships/oleObject" Target="../embeddings/oleObject132.bin"/><Relationship Id="rId40" Type="http://schemas.openxmlformats.org/officeDocument/2006/relationships/image" Target="../media/image134.emf"/><Relationship Id="rId5" Type="http://schemas.openxmlformats.org/officeDocument/2006/relationships/oleObject" Target="../embeddings/oleObject116.bin"/><Relationship Id="rId15" Type="http://schemas.openxmlformats.org/officeDocument/2006/relationships/image" Target="../media/image124.emf"/><Relationship Id="rId23" Type="http://schemas.openxmlformats.org/officeDocument/2006/relationships/oleObject" Target="../embeddings/oleObject125.bin"/><Relationship Id="rId28" Type="http://schemas.openxmlformats.org/officeDocument/2006/relationships/image" Target="../media/image128.emf"/><Relationship Id="rId36" Type="http://schemas.openxmlformats.org/officeDocument/2006/relationships/image" Target="../media/image132.emf"/><Relationship Id="rId10" Type="http://schemas.openxmlformats.org/officeDocument/2006/relationships/oleObject" Target="../embeddings/oleObject118.bin"/><Relationship Id="rId19" Type="http://schemas.openxmlformats.org/officeDocument/2006/relationships/oleObject" Target="../embeddings/oleObject123.bin"/><Relationship Id="rId31" Type="http://schemas.openxmlformats.org/officeDocument/2006/relationships/oleObject" Target="../embeddings/oleObject129.bin"/><Relationship Id="rId4" Type="http://schemas.openxmlformats.org/officeDocument/2006/relationships/image" Target="../media/image120.emf"/><Relationship Id="rId9" Type="http://schemas.openxmlformats.org/officeDocument/2006/relationships/image" Target="../media/image136.jpeg"/><Relationship Id="rId14" Type="http://schemas.openxmlformats.org/officeDocument/2006/relationships/oleObject" Target="../embeddings/oleObject120.bin"/><Relationship Id="rId22" Type="http://schemas.openxmlformats.org/officeDocument/2006/relationships/image" Target="../media/image126.emf"/><Relationship Id="rId27" Type="http://schemas.openxmlformats.org/officeDocument/2006/relationships/oleObject" Target="../embeddings/oleObject127.bin"/><Relationship Id="rId30" Type="http://schemas.openxmlformats.org/officeDocument/2006/relationships/image" Target="../media/image129.emf"/><Relationship Id="rId35" Type="http://schemas.openxmlformats.org/officeDocument/2006/relationships/oleObject" Target="../embeddings/oleObject131.bin"/><Relationship Id="rId8" Type="http://schemas.openxmlformats.org/officeDocument/2006/relationships/image" Target="../media/image121.emf"/><Relationship Id="rId3" Type="http://schemas.openxmlformats.org/officeDocument/2006/relationships/oleObject" Target="../embeddings/oleObject115.bin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9.emf"/><Relationship Id="rId25" Type="http://schemas.openxmlformats.org/officeDocument/2006/relationships/oleObject" Target="../embeddings/oleObject126.bin"/><Relationship Id="rId33" Type="http://schemas.openxmlformats.org/officeDocument/2006/relationships/oleObject" Target="../embeddings/oleObject130.bin"/><Relationship Id="rId38" Type="http://schemas.openxmlformats.org/officeDocument/2006/relationships/image" Target="../media/image13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40.emf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138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4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5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4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52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4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157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154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1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9.e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161.emf"/><Relationship Id="rId4" Type="http://schemas.openxmlformats.org/officeDocument/2006/relationships/image" Target="../media/image158.emf"/><Relationship Id="rId9" Type="http://schemas.openxmlformats.org/officeDocument/2006/relationships/oleObject" Target="../embeddings/oleObject159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63.emf"/><Relationship Id="rId9" Type="http://schemas.openxmlformats.org/officeDocument/2006/relationships/oleObject" Target="../embeddings/oleObject1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6.emf"/><Relationship Id="rId5" Type="http://schemas.openxmlformats.org/officeDocument/2006/relationships/oleObject" Target="../embeddings/oleObject166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168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0.e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69.emf"/><Relationship Id="rId9" Type="http://schemas.openxmlformats.org/officeDocument/2006/relationships/image" Target="../media/image1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7" Type="http://schemas.openxmlformats.org/officeDocument/2006/relationships/image" Target="../media/image1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17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3" Type="http://schemas.openxmlformats.org/officeDocument/2006/relationships/image" Target="../media/image180.png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6.jpeg"/><Relationship Id="rId11" Type="http://schemas.openxmlformats.org/officeDocument/2006/relationships/oleObject" Target="../embeddings/oleObject178.bin"/><Relationship Id="rId5" Type="http://schemas.openxmlformats.org/officeDocument/2006/relationships/image" Target="../media/image176.emf"/><Relationship Id="rId10" Type="http://schemas.openxmlformats.org/officeDocument/2006/relationships/image" Target="../media/image178.emf"/><Relationship Id="rId4" Type="http://schemas.openxmlformats.org/officeDocument/2006/relationships/oleObject" Target="../embeddings/oleObject175.bin"/><Relationship Id="rId9" Type="http://schemas.openxmlformats.org/officeDocument/2006/relationships/oleObject" Target="../embeddings/oleObject177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187.emf"/><Relationship Id="rId3" Type="http://schemas.openxmlformats.org/officeDocument/2006/relationships/image" Target="../media/image180.png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84.emf"/><Relationship Id="rId17" Type="http://schemas.openxmlformats.org/officeDocument/2006/relationships/oleObject" Target="../embeddings/oleObject18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86.emf"/><Relationship Id="rId20" Type="http://schemas.openxmlformats.org/officeDocument/2006/relationships/image" Target="../media/image188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1.e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183.emf"/><Relationship Id="rId19" Type="http://schemas.openxmlformats.org/officeDocument/2006/relationships/oleObject" Target="../embeddings/oleObject186.bin"/><Relationship Id="rId4" Type="http://schemas.openxmlformats.org/officeDocument/2006/relationships/image" Target="../media/image136.jpeg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185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13" Type="http://schemas.openxmlformats.org/officeDocument/2006/relationships/image" Target="../media/image192.emf"/><Relationship Id="rId18" Type="http://schemas.openxmlformats.org/officeDocument/2006/relationships/image" Target="../media/image180.png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12" Type="http://schemas.openxmlformats.org/officeDocument/2006/relationships/oleObject" Target="../embeddings/oleObject191.bin"/><Relationship Id="rId17" Type="http://schemas.openxmlformats.org/officeDocument/2006/relationships/image" Target="../media/image194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93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3.emf"/><Relationship Id="rId11" Type="http://schemas.openxmlformats.org/officeDocument/2006/relationships/image" Target="../media/image191.emf"/><Relationship Id="rId5" Type="http://schemas.openxmlformats.org/officeDocument/2006/relationships/oleObject" Target="../embeddings/oleObject188.bin"/><Relationship Id="rId15" Type="http://schemas.openxmlformats.org/officeDocument/2006/relationships/image" Target="../media/image193.emf"/><Relationship Id="rId10" Type="http://schemas.openxmlformats.org/officeDocument/2006/relationships/oleObject" Target="../embeddings/oleObject190.bin"/><Relationship Id="rId4" Type="http://schemas.openxmlformats.org/officeDocument/2006/relationships/image" Target="../media/image189.emf"/><Relationship Id="rId9" Type="http://schemas.openxmlformats.org/officeDocument/2006/relationships/image" Target="../media/image136.jpeg"/><Relationship Id="rId14" Type="http://schemas.openxmlformats.org/officeDocument/2006/relationships/oleObject" Target="../embeddings/oleObject192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oleObject" Target="../embeddings/oleObject194.bin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95.bin"/><Relationship Id="rId5" Type="http://schemas.openxmlformats.org/officeDocument/2006/relationships/image" Target="../media/image136.jpeg"/><Relationship Id="rId4" Type="http://schemas.openxmlformats.org/officeDocument/2006/relationships/image" Target="../media/image195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oleObject" Target="../embeddings/oleObject196.bin"/><Relationship Id="rId7" Type="http://schemas.openxmlformats.org/officeDocument/2006/relationships/oleObject" Target="../embeddings/oleObject19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8.emf"/><Relationship Id="rId5" Type="http://schemas.openxmlformats.org/officeDocument/2006/relationships/oleObject" Target="../embeddings/oleObject197.bin"/><Relationship Id="rId10" Type="http://schemas.openxmlformats.org/officeDocument/2006/relationships/image" Target="../media/image180.png"/><Relationship Id="rId4" Type="http://schemas.openxmlformats.org/officeDocument/2006/relationships/image" Target="../media/image197.emf"/><Relationship Id="rId9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1.bin"/><Relationship Id="rId13" Type="http://schemas.openxmlformats.org/officeDocument/2006/relationships/image" Target="../media/image204.emf"/><Relationship Id="rId3" Type="http://schemas.openxmlformats.org/officeDocument/2006/relationships/image" Target="../media/image180.png"/><Relationship Id="rId7" Type="http://schemas.openxmlformats.org/officeDocument/2006/relationships/image" Target="../media/image201.emf"/><Relationship Id="rId12" Type="http://schemas.openxmlformats.org/officeDocument/2006/relationships/oleObject" Target="../embeddings/oleObject20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00.bin"/><Relationship Id="rId11" Type="http://schemas.openxmlformats.org/officeDocument/2006/relationships/image" Target="../media/image203.emf"/><Relationship Id="rId5" Type="http://schemas.openxmlformats.org/officeDocument/2006/relationships/image" Target="../media/image200.emf"/><Relationship Id="rId15" Type="http://schemas.openxmlformats.org/officeDocument/2006/relationships/image" Target="../media/image205.emf"/><Relationship Id="rId10" Type="http://schemas.openxmlformats.org/officeDocument/2006/relationships/oleObject" Target="../embeddings/oleObject202.bin"/><Relationship Id="rId4" Type="http://schemas.openxmlformats.org/officeDocument/2006/relationships/oleObject" Target="../embeddings/oleObject199.bin"/><Relationship Id="rId9" Type="http://schemas.openxmlformats.org/officeDocument/2006/relationships/image" Target="../media/image202.emf"/><Relationship Id="rId14" Type="http://schemas.openxmlformats.org/officeDocument/2006/relationships/oleObject" Target="../embeddings/oleObject204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oleObject" Target="../embeddings/oleObject209.bin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20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0.e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11.jpeg"/><Relationship Id="rId11" Type="http://schemas.openxmlformats.org/officeDocument/2006/relationships/oleObject" Target="../embeddings/oleObject208.bin"/><Relationship Id="rId5" Type="http://schemas.openxmlformats.org/officeDocument/2006/relationships/image" Target="../media/image136.jpeg"/><Relationship Id="rId15" Type="http://schemas.openxmlformats.org/officeDocument/2006/relationships/oleObject" Target="../embeddings/oleObject210.bin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oleObject" Target="../embeddings/oleObject207.bin"/><Relationship Id="rId14" Type="http://schemas.openxmlformats.org/officeDocument/2006/relationships/image" Target="../media/image20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13" Type="http://schemas.openxmlformats.org/officeDocument/2006/relationships/oleObject" Target="../embeddings/oleObject215.bin"/><Relationship Id="rId3" Type="http://schemas.openxmlformats.org/officeDocument/2006/relationships/image" Target="../media/image136.jpeg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1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7.e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11.jpeg"/><Relationship Id="rId11" Type="http://schemas.openxmlformats.org/officeDocument/2006/relationships/oleObject" Target="../embeddings/oleObject214.bin"/><Relationship Id="rId5" Type="http://schemas.openxmlformats.org/officeDocument/2006/relationships/image" Target="../media/image212.emf"/><Relationship Id="rId15" Type="http://schemas.openxmlformats.org/officeDocument/2006/relationships/oleObject" Target="../embeddings/oleObject216.bin"/><Relationship Id="rId10" Type="http://schemas.openxmlformats.org/officeDocument/2006/relationships/image" Target="../media/image214.emf"/><Relationship Id="rId4" Type="http://schemas.openxmlformats.org/officeDocument/2006/relationships/oleObject" Target="../embeddings/oleObject211.bin"/><Relationship Id="rId9" Type="http://schemas.openxmlformats.org/officeDocument/2006/relationships/oleObject" Target="../embeddings/oleObject213.bin"/><Relationship Id="rId14" Type="http://schemas.openxmlformats.org/officeDocument/2006/relationships/image" Target="../media/image21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1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2.e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11.jpeg"/><Relationship Id="rId11" Type="http://schemas.openxmlformats.org/officeDocument/2006/relationships/oleObject" Target="../embeddings/oleObject220.bin"/><Relationship Id="rId5" Type="http://schemas.openxmlformats.org/officeDocument/2006/relationships/image" Target="../media/image136.jpeg"/><Relationship Id="rId15" Type="http://schemas.openxmlformats.org/officeDocument/2006/relationships/oleObject" Target="../embeddings/oleObject222.bin"/><Relationship Id="rId10" Type="http://schemas.openxmlformats.org/officeDocument/2006/relationships/image" Target="../media/image220.emf"/><Relationship Id="rId4" Type="http://schemas.openxmlformats.org/officeDocument/2006/relationships/image" Target="../media/image218.e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221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226.emf"/><Relationship Id="rId3" Type="http://schemas.openxmlformats.org/officeDocument/2006/relationships/audio" Target="../media/audio1.wav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212.emf"/><Relationship Id="rId17" Type="http://schemas.openxmlformats.org/officeDocument/2006/relationships/oleObject" Target="../embeddings/oleObject22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5.emf"/><Relationship Id="rId20" Type="http://schemas.openxmlformats.org/officeDocument/2006/relationships/image" Target="../media/image227.e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6.jpeg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229.emf"/><Relationship Id="rId5" Type="http://schemas.openxmlformats.org/officeDocument/2006/relationships/image" Target="../media/image218.emf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10" Type="http://schemas.openxmlformats.org/officeDocument/2006/relationships/image" Target="../media/image201.emf"/><Relationship Id="rId19" Type="http://schemas.openxmlformats.org/officeDocument/2006/relationships/oleObject" Target="../embeddings/oleObject230.bin"/><Relationship Id="rId4" Type="http://schemas.openxmlformats.org/officeDocument/2006/relationships/oleObject" Target="../embeddings/oleObject223.bin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24.emf"/><Relationship Id="rId22" Type="http://schemas.openxmlformats.org/officeDocument/2006/relationships/image" Target="../media/image228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31.emf"/><Relationship Id="rId5" Type="http://schemas.openxmlformats.org/officeDocument/2006/relationships/oleObject" Target="../embeddings/oleObject234.bin"/><Relationship Id="rId10" Type="http://schemas.openxmlformats.org/officeDocument/2006/relationships/image" Target="../media/image233.png"/><Relationship Id="rId4" Type="http://schemas.openxmlformats.org/officeDocument/2006/relationships/image" Target="../media/image230.emf"/><Relationship Id="rId9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23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7.bin"/><Relationship Id="rId7" Type="http://schemas.openxmlformats.org/officeDocument/2006/relationships/image" Target="../media/image23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36.e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2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3" Type="http://schemas.openxmlformats.org/officeDocument/2006/relationships/oleObject" Target="../embeddings/oleObject239.bin"/><Relationship Id="rId7" Type="http://schemas.openxmlformats.org/officeDocument/2006/relationships/oleObject" Target="../embeddings/oleObject2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39.emf"/><Relationship Id="rId5" Type="http://schemas.openxmlformats.org/officeDocument/2006/relationships/oleObject" Target="../embeddings/oleObject240.bin"/><Relationship Id="rId4" Type="http://schemas.openxmlformats.org/officeDocument/2006/relationships/image" Target="../media/image23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3" Type="http://schemas.openxmlformats.org/officeDocument/2006/relationships/oleObject" Target="../embeddings/oleObject242.bin"/><Relationship Id="rId7" Type="http://schemas.openxmlformats.org/officeDocument/2006/relationships/oleObject" Target="../embeddings/oleObject2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42.emf"/><Relationship Id="rId5" Type="http://schemas.openxmlformats.org/officeDocument/2006/relationships/oleObject" Target="../embeddings/oleObject243.bin"/><Relationship Id="rId4" Type="http://schemas.openxmlformats.org/officeDocument/2006/relationships/image" Target="../media/image241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45.emf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244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247.png"/><Relationship Id="rId4" Type="http://schemas.openxmlformats.org/officeDocument/2006/relationships/image" Target="../media/image246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EC6ABC-DC93-BC43-860B-06863DC6A5E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1181100"/>
            <a:ext cx="8610600" cy="2019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zh-CN" altLang="en-US" sz="4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 </a:t>
            </a:r>
            <a:r>
              <a:rPr lang="en-US" altLang="zh-CN" sz="4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 </a:t>
            </a:r>
            <a:r>
              <a:rPr lang="zh-CN" altLang="en-US" sz="4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 人工神经网络及其应用</a:t>
            </a:r>
          </a:p>
        </p:txBody>
      </p:sp>
      <p:sp>
        <p:nvSpPr>
          <p:cNvPr id="4099" name="Rectangle 4">
            <a:extLst>
              <a:ext uri="{FF2B5EF4-FFF2-40B4-BE49-F238E27FC236}">
                <a16:creationId xmlns:a16="http://schemas.microsoft.com/office/drawing/2014/main" id="{DF1413D1-3328-C143-BE27-4C87D6C4B7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9600" y="3667125"/>
            <a:ext cx="8382000" cy="2192338"/>
          </a:xfrm>
          <a:noFill/>
        </p:spPr>
        <p:txBody>
          <a:bodyPr/>
          <a:lstStyle/>
          <a:p>
            <a:pPr algn="l" eaLnBrk="1" hangingPunct="1">
              <a:lnSpc>
                <a:spcPct val="110000"/>
              </a:lnSpc>
            </a:pPr>
            <a:r>
              <a:rPr lang="zh-CN" altLang="en-US" sz="3400" b="1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教材：</a:t>
            </a:r>
          </a:p>
          <a:p>
            <a:pPr algn="l" eaLnBrk="1" hangingPunct="1">
              <a:lnSpc>
                <a:spcPct val="110000"/>
              </a:lnSpc>
              <a:spcBef>
                <a:spcPct val="4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王万良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人工智能导论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》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（第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5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版）</a:t>
            </a:r>
          </a:p>
          <a:p>
            <a:pPr algn="l" eaLnBrk="1" hangingPunct="1">
              <a:lnSpc>
                <a:spcPct val="110000"/>
              </a:lnSpc>
              <a:spcBef>
                <a:spcPct val="4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高等教育出版社，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2020</a:t>
            </a:r>
          </a:p>
        </p:txBody>
      </p:sp>
    </p:spTree>
  </p:cSld>
  <p:clrMapOvr>
    <a:masterClrMapping/>
  </p:clrMapOvr>
  <p:transition advTm="375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>
            <a:extLst>
              <a:ext uri="{FF2B5EF4-FFF2-40B4-BE49-F238E27FC236}">
                <a16:creationId xmlns:a16="http://schemas.microsoft.com/office/drawing/2014/main" id="{68973A59-8603-7B4B-8A7E-645F2CEAD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1374832-0D59-B946-81B7-7279E748F9F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47C7A95E-BE98-ED41-B538-A17946102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8.1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神经元与神经网络</a:t>
            </a:r>
          </a:p>
        </p:txBody>
      </p:sp>
      <p:sp>
        <p:nvSpPr>
          <p:cNvPr id="15364" name="Rectangle 5">
            <a:extLst>
              <a:ext uri="{FF2B5EF4-FFF2-40B4-BE49-F238E27FC236}">
                <a16:creationId xmlns:a16="http://schemas.microsoft.com/office/drawing/2014/main" id="{26AA8948-F05A-5244-A146-3A90C3C51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1152525"/>
            <a:ext cx="8642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2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8.1.1  </a:t>
            </a:r>
            <a:r>
              <a:rPr lang="zh-CN" altLang="en-US" b="1">
                <a:latin typeface="Times New Roman" panose="02020603050405020304" pitchFamily="18" charset="0"/>
              </a:rPr>
              <a:t>生物神经元的结构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2"/>
              </a:buBlip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8.1.2 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神经元数学模型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2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8.1.3 </a:t>
            </a:r>
            <a:r>
              <a:rPr lang="zh-CN" altLang="en-US" b="1">
                <a:latin typeface="Times New Roman" panose="02020603050405020304" pitchFamily="18" charset="0"/>
              </a:rPr>
              <a:t>神经网络的结构与工作方式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2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8.1.4 </a:t>
            </a:r>
            <a:r>
              <a:rPr lang="zh-CN" altLang="en-US" b="1">
                <a:latin typeface="Times New Roman" panose="02020603050405020304" pitchFamily="18" charset="0"/>
              </a:rPr>
              <a:t>神经网络的学习</a:t>
            </a:r>
          </a:p>
        </p:txBody>
      </p:sp>
    </p:spTree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灯片编号占位符 4">
            <a:extLst>
              <a:ext uri="{FF2B5EF4-FFF2-40B4-BE49-F238E27FC236}">
                <a16:creationId xmlns:a16="http://schemas.microsoft.com/office/drawing/2014/main" id="{B1BE5EB5-BA3D-5F4F-9967-3CFAFEB83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24F28CE3-6F62-B54A-8BD6-1FA1CF7BF1B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79F0DC9-7D7D-BE4A-94C8-D09DB10CC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8.6.2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卷积神经网络的卷积运算</a:t>
            </a:r>
            <a:endParaRPr lang="zh-CN" altLang="en-US" sz="3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18788" name="图片 16">
            <a:extLst>
              <a:ext uri="{FF2B5EF4-FFF2-40B4-BE49-F238E27FC236}">
                <a16:creationId xmlns:a16="http://schemas.microsoft.com/office/drawing/2014/main" id="{CF9940FE-2BD7-FE45-8543-BAAEBAA2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5175"/>
            <a:ext cx="7543800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188">
    <p:rand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灯片编号占位符 4">
            <a:extLst>
              <a:ext uri="{FF2B5EF4-FFF2-40B4-BE49-F238E27FC236}">
                <a16:creationId xmlns:a16="http://schemas.microsoft.com/office/drawing/2014/main" id="{5EA6C7C5-E4A4-D54C-AE22-A6208071A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5F74B6A-CE4F-5843-9CA0-69B468167DC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56AE6235-1031-4F4C-A7CE-70546CA98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8.6.3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卷积神经网络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中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关键技术</a:t>
            </a:r>
          </a:p>
        </p:txBody>
      </p:sp>
      <p:pic>
        <p:nvPicPr>
          <p:cNvPr id="119812" name="Picture 9" descr="111">
            <a:extLst>
              <a:ext uri="{FF2B5EF4-FFF2-40B4-BE49-F238E27FC236}">
                <a16:creationId xmlns:a16="http://schemas.microsoft.com/office/drawing/2014/main" id="{EE7F9C45-AC63-624E-954B-583476AF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854200"/>
            <a:ext cx="44894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10" descr="222">
            <a:extLst>
              <a:ext uri="{FF2B5EF4-FFF2-40B4-BE49-F238E27FC236}">
                <a16:creationId xmlns:a16="http://schemas.microsoft.com/office/drawing/2014/main" id="{6FD9D4C6-C970-9C4F-AA76-DC519962C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/>
          <a:stretch>
            <a:fillRect/>
          </a:stretch>
        </p:blipFill>
        <p:spPr bwMode="auto">
          <a:xfrm>
            <a:off x="4702175" y="1854200"/>
            <a:ext cx="44418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4" name="矩形 3">
            <a:extLst>
              <a:ext uri="{FF2B5EF4-FFF2-40B4-BE49-F238E27FC236}">
                <a16:creationId xmlns:a16="http://schemas.microsoft.com/office/drawing/2014/main" id="{CDCA2A72-B4FC-F046-96C1-86BA81FD0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3" y="5995988"/>
            <a:ext cx="297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</a:rPr>
              <a:t>(a) 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全连接神经网络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endParaRPr lang="zh-CN" altLang="en-US" sz="2400"/>
          </a:p>
        </p:txBody>
      </p:sp>
      <p:sp>
        <p:nvSpPr>
          <p:cNvPr id="119815" name="矩形 12">
            <a:extLst>
              <a:ext uri="{FF2B5EF4-FFF2-40B4-BE49-F238E27FC236}">
                <a16:creationId xmlns:a16="http://schemas.microsoft.com/office/drawing/2014/main" id="{47CF336D-B0FE-2D4D-A8BA-E07E9FA75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6042025"/>
            <a:ext cx="320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</a:rPr>
              <a:t>(b) 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局部连接神经网络</a:t>
            </a:r>
            <a:endParaRPr lang="zh-CN" altLang="en-US" sz="2400"/>
          </a:p>
        </p:txBody>
      </p:sp>
      <p:sp>
        <p:nvSpPr>
          <p:cNvPr id="119816" name="TextBox 1">
            <a:extLst>
              <a:ext uri="{FF2B5EF4-FFF2-40B4-BE49-F238E27FC236}">
                <a16:creationId xmlns:a16="http://schemas.microsoft.com/office/drawing/2014/main" id="{92C41797-0DF6-514A-A594-DE28858E1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局部链接</a:t>
            </a:r>
          </a:p>
        </p:txBody>
      </p:sp>
    </p:spTree>
    <p:custDataLst>
      <p:tags r:id="rId1"/>
    </p:custDataLst>
  </p:cSld>
  <p:clrMapOvr>
    <a:masterClrMapping/>
  </p:clrMapOvr>
  <p:transition advTm="4048">
    <p:rand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灯片编号占位符 4">
            <a:extLst>
              <a:ext uri="{FF2B5EF4-FFF2-40B4-BE49-F238E27FC236}">
                <a16:creationId xmlns:a16="http://schemas.microsoft.com/office/drawing/2014/main" id="{E1CC27F6-728E-744E-8984-5B7DF61AF5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997FB55-75A5-C74C-A880-292FD3BC799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329D1BE6-A03D-5E4A-989E-24F762D54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8.6.3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卷积神经网络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中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关键技术</a:t>
            </a:r>
          </a:p>
        </p:txBody>
      </p:sp>
      <p:pic>
        <p:nvPicPr>
          <p:cNvPr id="120836" name="Picture 10" descr="222">
            <a:extLst>
              <a:ext uri="{FF2B5EF4-FFF2-40B4-BE49-F238E27FC236}">
                <a16:creationId xmlns:a16="http://schemas.microsoft.com/office/drawing/2014/main" id="{AE81C28B-12CA-F34E-9E0A-037D561C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/>
          <a:stretch>
            <a:fillRect/>
          </a:stretch>
        </p:blipFill>
        <p:spPr bwMode="auto">
          <a:xfrm>
            <a:off x="1381125" y="1905000"/>
            <a:ext cx="63817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">
            <a:extLst>
              <a:ext uri="{FF2B5EF4-FFF2-40B4-BE49-F238E27FC236}">
                <a16:creationId xmlns:a16="http://schemas.microsoft.com/office/drawing/2014/main" id="{2FE10ABD-8F0C-9144-8F2A-1BEFADBD6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权值共享</a:t>
            </a:r>
          </a:p>
        </p:txBody>
      </p:sp>
    </p:spTree>
    <p:custDataLst>
      <p:tags r:id="rId1"/>
    </p:custDataLst>
  </p:cSld>
  <p:clrMapOvr>
    <a:masterClrMapping/>
  </p:clrMapOvr>
  <p:transition advTm="4048">
    <p:rand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灯片编号占位符 4">
            <a:extLst>
              <a:ext uri="{FF2B5EF4-FFF2-40B4-BE49-F238E27FC236}">
                <a16:creationId xmlns:a16="http://schemas.microsoft.com/office/drawing/2014/main" id="{C95E7DDF-3026-054F-ADC7-564F0DDE8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6399DC0-45BD-694C-BBC5-6778D1EA125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C3EA9B67-2D3D-DD43-9544-C4EE93076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8.6.3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卷积神经网络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中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关键技术</a:t>
            </a:r>
          </a:p>
        </p:txBody>
      </p:sp>
      <p:pic>
        <p:nvPicPr>
          <p:cNvPr id="121860" name="Picture 2" descr="123456">
            <a:extLst>
              <a:ext uri="{FF2B5EF4-FFF2-40B4-BE49-F238E27FC236}">
                <a16:creationId xmlns:a16="http://schemas.microsoft.com/office/drawing/2014/main" id="{EB6079BA-89FA-5049-BA7B-10FEC7CD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62125"/>
            <a:ext cx="657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1" name="TextBox 1">
            <a:extLst>
              <a:ext uri="{FF2B5EF4-FFF2-40B4-BE49-F238E27FC236}">
                <a16:creationId xmlns:a16="http://schemas.microsoft.com/office/drawing/2014/main" id="{C9B745D2-8F47-AC45-B5E5-BDCF85766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多卷积核</a:t>
            </a:r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  <p:transition advTm="4048"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灯片编号占位符 4">
            <a:extLst>
              <a:ext uri="{FF2B5EF4-FFF2-40B4-BE49-F238E27FC236}">
                <a16:creationId xmlns:a16="http://schemas.microsoft.com/office/drawing/2014/main" id="{11026EE6-6ED7-B345-A494-A1BD9F908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4E3139D-2C41-FC48-8472-9228E50ADCC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B264F944-C7E6-914D-A9C5-C4260B1B6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8.6.3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卷积神经网络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中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关键技术</a:t>
            </a:r>
          </a:p>
        </p:txBody>
      </p:sp>
      <p:sp>
        <p:nvSpPr>
          <p:cNvPr id="122884" name="矩形 3">
            <a:extLst>
              <a:ext uri="{FF2B5EF4-FFF2-40B4-BE49-F238E27FC236}">
                <a16:creationId xmlns:a16="http://schemas.microsoft.com/office/drawing/2014/main" id="{B0BA6BBD-2769-4C42-9E1B-B4BCD2A75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82296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通过卷积获得了特征之后，如果直接利用这些特征训练分类器，计算量是非常大的。</a:t>
            </a:r>
            <a:endParaRPr lang="en-US" altLang="zh-CN" sz="2400" b="1"/>
          </a:p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endParaRPr lang="en-US" altLang="zh-CN" sz="2400" b="1">
              <a:solidFill>
                <a:srgbClr val="FF3300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对不同位置的特征进行聚合统计</a:t>
            </a:r>
            <a:r>
              <a:rPr lang="en-US" altLang="zh-CN" sz="2400" b="1"/>
              <a:t>,</a:t>
            </a:r>
            <a:r>
              <a:rPr lang="zh-CN" altLang="en-US" sz="2400" b="1"/>
              <a:t>称为</a:t>
            </a:r>
            <a:r>
              <a:rPr lang="zh-CN" altLang="zh-CN" sz="2400" b="1"/>
              <a:t>池化</a:t>
            </a:r>
            <a:r>
              <a:rPr lang="en-US" altLang="zh-CN" sz="2400" b="1"/>
              <a:t> (pooling)</a:t>
            </a:r>
            <a:r>
              <a:rPr lang="zh-CN" altLang="en-US" sz="2400" b="1"/>
              <a:t>。</a:t>
            </a:r>
            <a:endParaRPr lang="en-US" altLang="zh-CN" sz="2400" b="1"/>
          </a:p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endParaRPr lang="en-US" altLang="zh-CN" sz="2400" b="1">
              <a:solidFill>
                <a:srgbClr val="FF3300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池化</a:t>
            </a:r>
            <a:r>
              <a:rPr lang="zh-CN" altLang="en-US" sz="2400" b="1"/>
              <a:t>常用方法：</a:t>
            </a:r>
            <a:r>
              <a:rPr lang="zh-CN" altLang="zh-CN" sz="2400" b="1">
                <a:solidFill>
                  <a:srgbClr val="0000FF"/>
                </a:solidFill>
              </a:rPr>
              <a:t>平均池化</a:t>
            </a:r>
            <a:r>
              <a:rPr lang="zh-CN" altLang="en-US" sz="2400" b="1">
                <a:solidFill>
                  <a:srgbClr val="0000FF"/>
                </a:solidFill>
              </a:rPr>
              <a:t>、</a:t>
            </a:r>
            <a:r>
              <a:rPr lang="zh-CN" altLang="zh-CN" sz="2400" b="1">
                <a:solidFill>
                  <a:srgbClr val="0000FF"/>
                </a:solidFill>
              </a:rPr>
              <a:t>最大池化</a:t>
            </a:r>
            <a:r>
              <a:rPr lang="zh-CN" altLang="zh-CN" sz="2400" b="1"/>
              <a:t>。</a:t>
            </a:r>
            <a:endParaRPr lang="en-US" altLang="zh-CN" sz="2400" b="1"/>
          </a:p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endParaRPr lang="en-US" altLang="zh-CN" sz="2400" b="1">
              <a:solidFill>
                <a:srgbClr val="FF3300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卷积神经网络在池化层丢失大量的信息，从而降低了空间分辨率，导致了对于输入微小的变化，其输出几乎是不变的。</a:t>
            </a:r>
            <a:endParaRPr lang="zh-CN" altLang="en-US" sz="2400" b="1"/>
          </a:p>
        </p:txBody>
      </p:sp>
      <p:sp>
        <p:nvSpPr>
          <p:cNvPr id="122885" name="TextBox 1">
            <a:extLst>
              <a:ext uri="{FF2B5EF4-FFF2-40B4-BE49-F238E27FC236}">
                <a16:creationId xmlns:a16="http://schemas.microsoft.com/office/drawing/2014/main" id="{DF95978D-6143-9045-A9D6-5EDE051DE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池化</a:t>
            </a:r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  <p:transition advTm="4048"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1BFC4FF-F3A1-754F-B7AE-2B69542843B1}"/>
              </a:ext>
            </a:extLst>
          </p:cNvPr>
          <p:cNvSpPr/>
          <p:nvPr/>
        </p:nvSpPr>
        <p:spPr>
          <a:xfrm>
            <a:off x="228600" y="990600"/>
            <a:ext cx="86868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3907" name="灯片编号占位符 3">
            <a:extLst>
              <a:ext uri="{FF2B5EF4-FFF2-40B4-BE49-F238E27FC236}">
                <a16:creationId xmlns:a16="http://schemas.microsoft.com/office/drawing/2014/main" id="{3BAC191B-ED5A-3745-ACB9-08E1C45C6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D1DF0C9-9C10-7043-A179-9B95589347C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3908" name="灯片编号占位符 1">
            <a:extLst>
              <a:ext uri="{FF2B5EF4-FFF2-40B4-BE49-F238E27FC236}">
                <a16:creationId xmlns:a16="http://schemas.microsoft.com/office/drawing/2014/main" id="{8CD4CA88-79D8-5D4B-8D17-D22A733B6CA0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3CD14A6-4895-DD43-B549-8A9633599D0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3909" name="Rectangle 6">
            <a:extLst>
              <a:ext uri="{FF2B5EF4-FFF2-40B4-BE49-F238E27FC236}">
                <a16:creationId xmlns:a16="http://schemas.microsoft.com/office/drawing/2014/main" id="{24F81D23-FD20-014D-B670-007A89E29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8.6.4  </a:t>
            </a:r>
            <a:r>
              <a:rPr lang="zh-CN" altLang="zh-CN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的应用</a:t>
            </a:r>
            <a:endParaRPr lang="zh-CN" altLang="en-US" sz="36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3910" name="TextBox 6">
            <a:extLst>
              <a:ext uri="{FF2B5EF4-FFF2-40B4-BE49-F238E27FC236}">
                <a16:creationId xmlns:a16="http://schemas.microsoft.com/office/drawing/2014/main" id="{CC267A38-1FDC-E240-B02F-BCC256503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8686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400" b="1"/>
              <a:t>一种典型的用来识别数字的卷积网络是</a:t>
            </a:r>
            <a:r>
              <a:rPr lang="en-US" altLang="zh-CN" sz="2400" b="1">
                <a:solidFill>
                  <a:srgbClr val="0000CC"/>
                </a:solidFill>
                <a:hlinkClick r:id="rId2" action="ppaction://hlinkfile"/>
              </a:rPr>
              <a:t>LeNet-5</a:t>
            </a:r>
            <a:r>
              <a:rPr lang="zh-CN" altLang="en-US" sz="2400" b="1"/>
              <a:t>。美国大多数银行当年用它识别支票上面的手写数字，达到了商用地步，说明该算法具有很高的准确性。</a:t>
            </a: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zh-CN" sz="2400" b="1"/>
          </a:p>
        </p:txBody>
      </p:sp>
      <p:pic>
        <p:nvPicPr>
          <p:cNvPr id="123911" name="Picture 2">
            <a:extLst>
              <a:ext uri="{FF2B5EF4-FFF2-40B4-BE49-F238E27FC236}">
                <a16:creationId xmlns:a16="http://schemas.microsoft.com/office/drawing/2014/main" id="{E0222060-29F3-3045-AF75-ED2A2D644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03513"/>
            <a:ext cx="4419600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76B2DA-3595-2C4D-9185-832859096891}"/>
              </a:ext>
            </a:extLst>
          </p:cNvPr>
          <p:cNvSpPr/>
          <p:nvPr/>
        </p:nvSpPr>
        <p:spPr>
          <a:xfrm>
            <a:off x="228600" y="990600"/>
            <a:ext cx="86868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4931" name="灯片编号占位符 3">
            <a:extLst>
              <a:ext uri="{FF2B5EF4-FFF2-40B4-BE49-F238E27FC236}">
                <a16:creationId xmlns:a16="http://schemas.microsoft.com/office/drawing/2014/main" id="{7689D6D0-2E26-CF41-9FB4-38AACB5E2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2AE7834-08D8-D448-9082-0E940C563DE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4932" name="灯片编号占位符 1">
            <a:extLst>
              <a:ext uri="{FF2B5EF4-FFF2-40B4-BE49-F238E27FC236}">
                <a16:creationId xmlns:a16="http://schemas.microsoft.com/office/drawing/2014/main" id="{9E5D8CD8-650A-EB4D-A8AD-05507AFDCE29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2B541DFF-10D5-6B45-9EBB-0DD1AEA33FF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4933" name="Rectangle 6">
            <a:extLst>
              <a:ext uri="{FF2B5EF4-FFF2-40B4-BE49-F238E27FC236}">
                <a16:creationId xmlns:a16="http://schemas.microsoft.com/office/drawing/2014/main" id="{E8929E58-8ADA-B74F-BDF7-78367F1E0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8.6.4  </a:t>
            </a:r>
            <a:r>
              <a:rPr lang="zh-CN" altLang="zh-CN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</a:t>
            </a:r>
            <a:r>
              <a:rPr lang="zh-CN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的应用</a:t>
            </a:r>
            <a:endParaRPr lang="zh-CN" altLang="en-US" sz="36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4934" name="TextBox 6">
            <a:extLst>
              <a:ext uri="{FF2B5EF4-FFF2-40B4-BE49-F238E27FC236}">
                <a16:creationId xmlns:a16="http://schemas.microsoft.com/office/drawing/2014/main" id="{2A4B87CE-4C6C-F648-B750-4120CC831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6800"/>
            <a:ext cx="8686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400" b="1"/>
              <a:t>LeNet-5</a:t>
            </a:r>
            <a:r>
              <a:rPr lang="zh-CN" altLang="zh-CN" sz="2400" b="1"/>
              <a:t>是一个数字手写系统，不包含输入层，共有</a:t>
            </a:r>
            <a:r>
              <a:rPr lang="en-US" altLang="zh-CN" sz="2400" b="1"/>
              <a:t>7</a:t>
            </a:r>
            <a:r>
              <a:rPr lang="zh-CN" altLang="zh-CN" sz="2400" b="1"/>
              <a:t>层，每层都包含可训练参数（连接权重）。输入图像为</a:t>
            </a:r>
            <a:r>
              <a:rPr lang="en-US" altLang="zh-CN" sz="2400" b="1"/>
              <a:t>32*32</a:t>
            </a:r>
            <a:r>
              <a:rPr lang="zh-CN" altLang="zh-CN" sz="2400" b="1"/>
              <a:t>大小。</a:t>
            </a:r>
            <a:endParaRPr lang="en-US" altLang="zh-CN" sz="2400" b="1"/>
          </a:p>
        </p:txBody>
      </p:sp>
      <p:pic>
        <p:nvPicPr>
          <p:cNvPr id="179202" name="Picture 2">
            <a:extLst>
              <a:ext uri="{FF2B5EF4-FFF2-40B4-BE49-F238E27FC236}">
                <a16:creationId xmlns:a16="http://schemas.microsoft.com/office/drawing/2014/main" id="{92540D18-391D-4D4F-8515-FA380998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438" y="2514600"/>
            <a:ext cx="8799512" cy="3657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灯片编号占位符 3">
            <a:extLst>
              <a:ext uri="{FF2B5EF4-FFF2-40B4-BE49-F238E27FC236}">
                <a16:creationId xmlns:a16="http://schemas.microsoft.com/office/drawing/2014/main" id="{D6A9BE76-DCDB-C644-9159-3332C0FEC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A34A934-B190-E345-B81B-2AA36F302DA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515C2E67-B867-1741-ABAB-CA12E2235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512175" cy="5400675"/>
          </a:xfrm>
        </p:spPr>
        <p:txBody>
          <a:bodyPr/>
          <a:lstStyle/>
          <a:p>
            <a:pPr marL="187325" indent="-187325" eaLnBrk="1" hangingPunct="1">
              <a:buFont typeface="Wingdings" pitchFamily="2" charset="2"/>
              <a:buChar char="q"/>
            </a:pPr>
            <a:r>
              <a:rPr lang="zh-CN" altLang="zh-CN" sz="2400" b="1"/>
              <a:t>针对卷积神经网络训练数据需求大、环境适应能力弱、可解释性差、数据分享难等不足，</a:t>
            </a:r>
            <a:r>
              <a:rPr lang="en-US" altLang="zh-CN" sz="2400" b="1"/>
              <a:t>2017</a:t>
            </a:r>
            <a:r>
              <a:rPr lang="zh-CN" altLang="zh-CN" sz="2400" b="1"/>
              <a:t>年</a:t>
            </a:r>
            <a:r>
              <a:rPr lang="en-US" altLang="zh-CN" sz="2400" b="1"/>
              <a:t>10</a:t>
            </a:r>
            <a:r>
              <a:rPr lang="zh-CN" altLang="zh-CN" sz="2400" b="1"/>
              <a:t>月，</a:t>
            </a:r>
            <a:r>
              <a:rPr lang="en-US" altLang="zh-CN" sz="2400" b="1"/>
              <a:t>Geoffrey E. Hinton</a:t>
            </a:r>
            <a:r>
              <a:rPr lang="zh-CN" altLang="zh-CN" sz="2400" b="1"/>
              <a:t>教授等在 “神经信息处理系统大会上发表论文，提出了新型神经网络结构——</a:t>
            </a:r>
            <a:r>
              <a:rPr lang="zh-CN" altLang="zh-CN" sz="2400" b="1">
                <a:solidFill>
                  <a:srgbClr val="0000FF"/>
                </a:solidFill>
              </a:rPr>
              <a:t>胶囊网络</a:t>
            </a:r>
            <a:r>
              <a:rPr lang="zh-CN" altLang="zh-CN" sz="2400" b="1"/>
              <a:t>（</a:t>
            </a:r>
            <a:r>
              <a:rPr lang="en-US" altLang="zh-CN" sz="2400" b="1"/>
              <a:t>Capsule Networks</a:t>
            </a:r>
            <a:r>
              <a:rPr lang="zh-CN" altLang="zh-CN" sz="2400" b="1"/>
              <a:t>）。</a:t>
            </a:r>
            <a:endParaRPr lang="en-US" altLang="zh-CN" sz="2400" b="1"/>
          </a:p>
          <a:p>
            <a:pPr marL="187325" indent="-187325" eaLnBrk="1" hangingPunct="1">
              <a:buFont typeface="Wingdings" pitchFamily="2" charset="2"/>
              <a:buChar char="q"/>
            </a:pPr>
            <a:r>
              <a:rPr lang="zh-CN" altLang="zh-CN" sz="2400" b="1"/>
              <a:t>胶囊是一个包含多个神经元的载体，每个神经元表示了图像中出现的特定实体的各种属性。</a:t>
            </a:r>
            <a:endParaRPr lang="en-US" altLang="zh-CN" sz="2400" b="1"/>
          </a:p>
          <a:p>
            <a:pPr marL="187325" indent="-187325" eaLnBrk="1" hangingPunct="1">
              <a:buFont typeface="Wingdings" pitchFamily="2" charset="2"/>
              <a:buChar char="q"/>
            </a:pPr>
            <a:r>
              <a:rPr lang="zh-CN" altLang="zh-CN" sz="2400" b="1">
                <a:solidFill>
                  <a:srgbClr val="0000FF"/>
                </a:solidFill>
              </a:rPr>
              <a:t>胶囊不是传统神经网络中的一个神经元，而是一组神经元。</a:t>
            </a:r>
            <a:endParaRPr lang="en-US" altLang="zh-CN" sz="2400" b="1">
              <a:solidFill>
                <a:srgbClr val="0000FF"/>
              </a:solidFill>
            </a:endParaRPr>
          </a:p>
          <a:p>
            <a:pPr marL="187325" indent="-187325" eaLnBrk="1" hangingPunct="1">
              <a:buFont typeface="Wingdings" pitchFamily="2" charset="2"/>
              <a:buChar char="q"/>
            </a:pPr>
            <a:r>
              <a:rPr lang="zh-CN" altLang="zh-CN" sz="2400" b="1">
                <a:solidFill>
                  <a:srgbClr val="0000FF"/>
                </a:solidFill>
              </a:rPr>
              <a:t>胶囊网络的核心思想：</a:t>
            </a:r>
            <a:r>
              <a:rPr lang="zh-CN" altLang="zh-CN" sz="2400" b="1"/>
              <a:t>胶囊里封装的检测特征的相关信息是以向量的形式存在的，胶囊的输入是一个向量，是用一组神经元来表示多个特征。</a:t>
            </a:r>
            <a:endParaRPr lang="zh-CN" altLang="en-US" sz="2400" b="1"/>
          </a:p>
        </p:txBody>
      </p:sp>
      <p:sp>
        <p:nvSpPr>
          <p:cNvPr id="126980" name="Rectangle 4">
            <a:extLst>
              <a:ext uri="{FF2B5EF4-FFF2-40B4-BE49-F238E27FC236}">
                <a16:creationId xmlns:a16="http://schemas.microsoft.com/office/drawing/2014/main" id="{ADBBC5BE-5253-434B-BE0A-A68F8B51D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26981" name="Rectangle 5">
            <a:extLst>
              <a:ext uri="{FF2B5EF4-FFF2-40B4-BE49-F238E27FC236}">
                <a16:creationId xmlns:a16="http://schemas.microsoft.com/office/drawing/2014/main" id="{FF207D36-24CF-5E48-A6AF-53B5ED79E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26982" name="Rectangle 11">
            <a:extLst>
              <a:ext uri="{FF2B5EF4-FFF2-40B4-BE49-F238E27FC236}">
                <a16:creationId xmlns:a16="http://schemas.microsoft.com/office/drawing/2014/main" id="{A7573EAA-EE5D-C941-84A8-21A51629E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8.6.5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胶囊网络</a:t>
            </a:r>
            <a:endParaRPr lang="zh-CN" altLang="en-US" sz="3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灯片编号占位符 3">
            <a:extLst>
              <a:ext uri="{FF2B5EF4-FFF2-40B4-BE49-F238E27FC236}">
                <a16:creationId xmlns:a16="http://schemas.microsoft.com/office/drawing/2014/main" id="{196FF576-DF91-A44E-A560-4A47C485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C26C24C-AF60-D84F-8742-827E5A80A04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6C54CBD-C148-BC4D-8F50-1C183989D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512175" cy="1530350"/>
          </a:xfrm>
        </p:spPr>
        <p:txBody>
          <a:bodyPr/>
          <a:lstStyle/>
          <a:p>
            <a:pPr marL="187325" indent="-187325" eaLnBrk="1" hangingPunct="1">
              <a:buFont typeface="Wingdings" pitchFamily="2" charset="2"/>
              <a:buChar char="q"/>
            </a:pPr>
            <a:r>
              <a: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输入层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zh-CN" sz="2400" b="1">
                <a:latin typeface="Times New Roman" panose="02020603050405020304" pitchFamily="18" charset="0"/>
              </a:rPr>
              <a:t>数字图片</a:t>
            </a:r>
            <a:r>
              <a:rPr lang="zh-CN" altLang="en-US" sz="2400" b="1">
                <a:latin typeface="Times New Roman" panose="02020603050405020304" pitchFamily="18" charset="0"/>
              </a:rPr>
              <a:t>经过</a:t>
            </a:r>
            <a:r>
              <a:rPr lang="zh-CN" altLang="zh-CN" sz="2400"/>
              <a:t>标准的卷积层，有</a:t>
            </a:r>
            <a:r>
              <a:rPr lang="en-US" altLang="zh-CN" sz="2400"/>
              <a:t>256</a:t>
            </a:r>
            <a:r>
              <a:rPr lang="zh-CN" altLang="zh-CN" sz="2400"/>
              <a:t>个通道，每个通道均用</a:t>
            </a:r>
            <a:r>
              <a:rPr lang="en-US" altLang="zh-CN" sz="2400"/>
              <a:t>9</a:t>
            </a:r>
            <a:r>
              <a:rPr lang="zh-CN" altLang="zh-CN" sz="2400"/>
              <a:t>×</a:t>
            </a:r>
            <a:r>
              <a:rPr lang="en-US" altLang="zh-CN" sz="2400"/>
              <a:t>9</a:t>
            </a:r>
            <a:r>
              <a:rPr lang="zh-CN" altLang="zh-CN" sz="2400"/>
              <a:t>的卷积核，将输入层图片中的像素亮度转化成局部特征输出，作为</a:t>
            </a:r>
            <a:r>
              <a:rPr lang="en-US" altLang="zh-CN" sz="2400"/>
              <a:t>Conv1</a:t>
            </a:r>
            <a:r>
              <a:rPr lang="zh-CN" altLang="zh-CN" sz="2400"/>
              <a:t>层的输入。</a:t>
            </a:r>
            <a:endParaRPr lang="en-US" altLang="zh-CN" sz="2400"/>
          </a:p>
          <a:p>
            <a:pPr marL="187325" indent="-187325" eaLnBrk="1" hangingPunct="1">
              <a:buFont typeface="Wingdings" pitchFamily="2" charset="2"/>
              <a:buChar char="q"/>
            </a:pPr>
            <a:r>
              <a:rPr lang="en-US" altLang="zh-CN" sz="2400">
                <a:solidFill>
                  <a:srgbClr val="0000FF"/>
                </a:solidFill>
              </a:rPr>
              <a:t>PrimaryCaps</a:t>
            </a:r>
            <a:r>
              <a:rPr lang="zh-CN" altLang="zh-CN" sz="2400">
                <a:solidFill>
                  <a:srgbClr val="0000FF"/>
                </a:solidFill>
              </a:rPr>
              <a:t>层</a:t>
            </a:r>
            <a:r>
              <a:rPr lang="zh-CN" altLang="en-US" sz="2400">
                <a:solidFill>
                  <a:srgbClr val="0000FF"/>
                </a:solidFill>
              </a:rPr>
              <a:t>：</a:t>
            </a:r>
            <a:r>
              <a:rPr lang="zh-CN" altLang="zh-CN" sz="2400"/>
              <a:t>卷积的胶囊层，包含</a:t>
            </a:r>
            <a:r>
              <a:rPr lang="en-US" altLang="zh-CN" sz="2400"/>
              <a:t>32</a:t>
            </a:r>
            <a:r>
              <a:rPr lang="zh-CN" altLang="zh-CN" sz="2400"/>
              <a:t>个胶囊。</a:t>
            </a:r>
            <a:r>
              <a:rPr lang="en-US" altLang="zh-CN" sz="2400"/>
              <a:t>PrimaryCaps</a:t>
            </a:r>
            <a:r>
              <a:rPr lang="zh-CN" altLang="zh-CN" sz="2400"/>
              <a:t>才是胶囊真正开始的地方。</a:t>
            </a:r>
            <a:endParaRPr lang="zh-CN" altLang="en-US" sz="2400"/>
          </a:p>
        </p:txBody>
      </p:sp>
      <p:sp>
        <p:nvSpPr>
          <p:cNvPr id="128004" name="Rectangle 5">
            <a:extLst>
              <a:ext uri="{FF2B5EF4-FFF2-40B4-BE49-F238E27FC236}">
                <a16:creationId xmlns:a16="http://schemas.microsoft.com/office/drawing/2014/main" id="{4E0E2AF3-49AC-F849-8D43-90E815273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28005" name="Rectangle 7">
            <a:extLst>
              <a:ext uri="{FF2B5EF4-FFF2-40B4-BE49-F238E27FC236}">
                <a16:creationId xmlns:a16="http://schemas.microsoft.com/office/drawing/2014/main" id="{803F9163-AF4C-E348-8BA0-6404185B3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28006" name="Rectangle 26">
            <a:extLst>
              <a:ext uri="{FF2B5EF4-FFF2-40B4-BE49-F238E27FC236}">
                <a16:creationId xmlns:a16="http://schemas.microsoft.com/office/drawing/2014/main" id="{6C2E2919-5BFC-A243-80DF-96C3FA946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8.6.5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胶囊网络</a:t>
            </a:r>
            <a:endParaRPr lang="zh-CN" altLang="en-US" sz="3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28007" name="图片 25">
            <a:extLst>
              <a:ext uri="{FF2B5EF4-FFF2-40B4-BE49-F238E27FC236}">
                <a16:creationId xmlns:a16="http://schemas.microsoft.com/office/drawing/2014/main" id="{B239F9F8-0B91-AE46-B3F4-B22CCB18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357563"/>
            <a:ext cx="80010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3">
            <a:extLst>
              <a:ext uri="{FF2B5EF4-FFF2-40B4-BE49-F238E27FC236}">
                <a16:creationId xmlns:a16="http://schemas.microsoft.com/office/drawing/2014/main" id="{440A6DF9-EB57-C949-A9AC-0E7D8B2EE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4107669-1B0D-764F-9D4D-FD6B8099EA2B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82FE9D5-2E82-4648-9EE3-BB2D1FCD8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512175" cy="1530350"/>
          </a:xfrm>
        </p:spPr>
        <p:txBody>
          <a:bodyPr/>
          <a:lstStyle/>
          <a:p>
            <a:pPr marL="187325" indent="-187325" eaLnBrk="1" hangingPunct="1">
              <a:buFont typeface="Wingdings" pitchFamily="2" charset="2"/>
              <a:buChar char="q"/>
            </a:pPr>
            <a:r>
              <a:rPr lang="en-US" altLang="zh-CN" sz="2400" b="1">
                <a:solidFill>
                  <a:srgbClr val="0000FF"/>
                </a:solidFill>
              </a:rPr>
              <a:t>DigitCaps</a:t>
            </a:r>
            <a:r>
              <a:rPr lang="zh-CN" altLang="zh-CN" sz="2400" b="1">
                <a:solidFill>
                  <a:srgbClr val="0000FF"/>
                </a:solidFill>
              </a:rPr>
              <a:t>层</a:t>
            </a:r>
            <a:r>
              <a:rPr lang="zh-CN" altLang="en-US" sz="2400" b="1">
                <a:solidFill>
                  <a:srgbClr val="0000FF"/>
                </a:solidFill>
              </a:rPr>
              <a:t>：</a:t>
            </a:r>
            <a:r>
              <a:rPr lang="zh-CN" altLang="zh-CN" sz="2400" b="1"/>
              <a:t>胶囊网络的全连接层。</a:t>
            </a:r>
            <a:endParaRPr lang="en-US" altLang="zh-CN" sz="2400" b="1"/>
          </a:p>
          <a:p>
            <a:pPr marL="187325" indent="-187325" eaLnBrk="1" hangingPunct="1">
              <a:buFont typeface="Wingdings" pitchFamily="2" charset="2"/>
              <a:buChar char="q"/>
            </a:pPr>
            <a:r>
              <a:rPr lang="zh-CN" altLang="zh-CN" sz="2400" b="1"/>
              <a:t>要识别的是</a:t>
            </a:r>
            <a:r>
              <a:rPr lang="en-US" altLang="zh-CN" sz="2400" b="1"/>
              <a:t>10</a:t>
            </a:r>
            <a:r>
              <a:rPr lang="zh-CN" altLang="zh-CN" sz="2400" b="1"/>
              <a:t>类数字（</a:t>
            </a:r>
            <a:r>
              <a:rPr lang="en-US" altLang="zh-CN" sz="2400" b="1"/>
              <a:t>0~9</a:t>
            </a:r>
            <a:r>
              <a:rPr lang="zh-CN" altLang="zh-CN" sz="2400" b="1"/>
              <a:t>），因此该层的胶囊个数共有</a:t>
            </a:r>
            <a:r>
              <a:rPr lang="en-US" altLang="zh-CN" sz="2400" b="1"/>
              <a:t>10</a:t>
            </a:r>
            <a:r>
              <a:rPr lang="zh-CN" altLang="zh-CN" sz="2400" b="1"/>
              <a:t>个，每个胶囊表示的向量中元素的个数为</a:t>
            </a:r>
            <a:r>
              <a:rPr lang="en-US" altLang="zh-CN" sz="2400" b="1"/>
              <a:t>16</a:t>
            </a:r>
            <a:r>
              <a:rPr lang="zh-CN" altLang="zh-CN" sz="2400" b="1"/>
              <a:t>，代表着不同状态下的同一个数字。</a:t>
            </a:r>
            <a:endParaRPr lang="zh-CN" altLang="en-US" sz="2400" b="1"/>
          </a:p>
        </p:txBody>
      </p:sp>
      <p:sp>
        <p:nvSpPr>
          <p:cNvPr id="129028" name="Rectangle 5">
            <a:extLst>
              <a:ext uri="{FF2B5EF4-FFF2-40B4-BE49-F238E27FC236}">
                <a16:creationId xmlns:a16="http://schemas.microsoft.com/office/drawing/2014/main" id="{41AF932A-AFFA-C64A-AAA3-577C558D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29029" name="Rectangle 7">
            <a:extLst>
              <a:ext uri="{FF2B5EF4-FFF2-40B4-BE49-F238E27FC236}">
                <a16:creationId xmlns:a16="http://schemas.microsoft.com/office/drawing/2014/main" id="{25A72449-036C-7C4F-B3BA-1A3BDA6A2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29030" name="Rectangle 26">
            <a:extLst>
              <a:ext uri="{FF2B5EF4-FFF2-40B4-BE49-F238E27FC236}">
                <a16:creationId xmlns:a16="http://schemas.microsoft.com/office/drawing/2014/main" id="{21AFC5AC-1043-D646-87C6-3D07A4960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8.6.5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胶囊网络</a:t>
            </a:r>
            <a:endParaRPr lang="zh-CN" altLang="en-US" sz="3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29031" name="图片 25">
            <a:extLst>
              <a:ext uri="{FF2B5EF4-FFF2-40B4-BE49-F238E27FC236}">
                <a16:creationId xmlns:a16="http://schemas.microsoft.com/office/drawing/2014/main" id="{FB5EAE0F-FFAA-4146-8A74-6165C3D4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357563"/>
            <a:ext cx="80010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0A531F74-993F-0D43-B6AE-F1FF2EE8CF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D49AA0E-CF7E-1B42-A5B3-807FBFFA25C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1AA29FA5-0C0C-3C4A-9C29-2D9F08202B1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indent="176213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8.1.2 </a:t>
            </a:r>
            <a:r>
              <a: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神经元数学模型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CE2288BC-7260-D745-BB3A-CFD1AC90FAFC}"/>
              </a:ext>
            </a:extLst>
          </p:cNvPr>
          <p:cNvSpPr txBox="1">
            <a:spLocks noChangeArrowheads="1"/>
          </p:cNvSpPr>
          <p:nvPr/>
        </p:nvSpPr>
        <p:spPr>
          <a:xfrm>
            <a:off x="98425" y="873125"/>
            <a:ext cx="4016375" cy="844550"/>
          </a:xfrm>
          <a:prstGeom prst="rect">
            <a:avLst/>
          </a:prstGeom>
        </p:spPr>
        <p:txBody>
          <a:bodyPr/>
          <a:lstStyle>
            <a:lvl1pPr marL="469900" indent="-4699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sz="2600" b="1">
                <a:solidFill>
                  <a:srgbClr val="0000CC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人工神经元模型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b="1">
                <a:latin typeface="Times New Roman" panose="02020603050405020304" pitchFamily="18" charset="0"/>
              </a:rPr>
              <a:t> 1943</a:t>
            </a:r>
            <a:r>
              <a:rPr lang="zh-CN" altLang="en-US" sz="2000" b="1">
                <a:latin typeface="Times New Roman" panose="02020603050405020304" pitchFamily="18" charset="0"/>
              </a:rPr>
              <a:t>年，麦克洛奇和皮兹提出</a:t>
            </a:r>
            <a:r>
              <a:rPr lang="en-US" altLang="zh-CN" sz="2000" b="1">
                <a:latin typeface="Times New Roman" panose="02020603050405020304" pitchFamily="18" charset="0"/>
              </a:rPr>
              <a:t>M</a:t>
            </a:r>
            <a:r>
              <a:rPr lang="zh-CN" altLang="en-US" sz="2000" b="1">
                <a:latin typeface="Times New Roman" panose="02020603050405020304" pitchFamily="18" charset="0"/>
              </a:rPr>
              <a:t>－</a:t>
            </a:r>
            <a:r>
              <a:rPr lang="en-US" altLang="zh-CN" sz="2000" b="1">
                <a:latin typeface="Times New Roman" panose="02020603050405020304" pitchFamily="18" charset="0"/>
              </a:rPr>
              <a:t>P</a:t>
            </a:r>
            <a:r>
              <a:rPr lang="zh-CN" altLang="en-US" sz="2000" b="1">
                <a:latin typeface="Times New Roman" panose="02020603050405020304" pitchFamily="18" charset="0"/>
              </a:rPr>
              <a:t>模型。</a:t>
            </a:r>
          </a:p>
        </p:txBody>
      </p:sp>
      <p:graphicFrame>
        <p:nvGraphicFramePr>
          <p:cNvPr id="41" name="Object 64">
            <a:extLst>
              <a:ext uri="{FF2B5EF4-FFF2-40B4-BE49-F238E27FC236}">
                <a16:creationId xmlns:a16="http://schemas.microsoft.com/office/drawing/2014/main" id="{6EB46F1D-F178-5149-BABB-D39770A224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4800600"/>
          <a:ext cx="38100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公式" r:id="rId3" imgW="44475400" imgH="13754100" progId="Equation.3">
                  <p:embed/>
                </p:oleObj>
              </mc:Choice>
              <mc:Fallback>
                <p:oleObj name="公式" r:id="rId3" imgW="44475400" imgH="137541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800600"/>
                        <a:ext cx="3810000" cy="11779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808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2">
            <a:extLst>
              <a:ext uri="{FF2B5EF4-FFF2-40B4-BE49-F238E27FC236}">
                <a16:creationId xmlns:a16="http://schemas.microsoft.com/office/drawing/2014/main" id="{FF79A537-F4B7-3343-8228-35F30EE013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176713"/>
          <a:ext cx="3794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5" imgW="5270500" imgH="5270500" progId="Equation.3">
                  <p:embed/>
                </p:oleObj>
              </mc:Choice>
              <mc:Fallback>
                <p:oleObj name="Equation" r:id="rId5" imgW="5270500" imgH="5270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76713"/>
                        <a:ext cx="3794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Oval 17">
            <a:extLst>
              <a:ext uri="{FF2B5EF4-FFF2-40B4-BE49-F238E27FC236}">
                <a16:creationId xmlns:a16="http://schemas.microsoft.com/office/drawing/2014/main" id="{C56BE6AE-75DF-024F-9090-22A3058CFAD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5432" y="3304381"/>
            <a:ext cx="1143000" cy="11858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1750">
            <a:solidFill>
              <a:srgbClr val="333333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6392" name="Line 18">
            <a:extLst>
              <a:ext uri="{FF2B5EF4-FFF2-40B4-BE49-F238E27FC236}">
                <a16:creationId xmlns:a16="http://schemas.microsoft.com/office/drawing/2014/main" id="{C603A8C2-F5FE-694C-9C21-4B6CC025FB3A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183731" y="3491707"/>
            <a:ext cx="1587" cy="914400"/>
          </a:xfrm>
          <a:prstGeom prst="line">
            <a:avLst/>
          </a:prstGeom>
          <a:noFill/>
          <a:ln w="2540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Line 19">
            <a:extLst>
              <a:ext uri="{FF2B5EF4-FFF2-40B4-BE49-F238E27FC236}">
                <a16:creationId xmlns:a16="http://schemas.microsoft.com/office/drawing/2014/main" id="{7542913B-2202-7A4E-8F01-7ACA1791F96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76300" y="2843213"/>
            <a:ext cx="533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4" name="Line 20">
            <a:extLst>
              <a:ext uri="{FF2B5EF4-FFF2-40B4-BE49-F238E27FC236}">
                <a16:creationId xmlns:a16="http://schemas.microsoft.com/office/drawing/2014/main" id="{5762A052-7A25-1649-9F03-F2A9DF733366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89806" y="3491707"/>
            <a:ext cx="1587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21">
            <a:extLst>
              <a:ext uri="{FF2B5EF4-FFF2-40B4-BE49-F238E27FC236}">
                <a16:creationId xmlns:a16="http://schemas.microsoft.com/office/drawing/2014/main" id="{058C0A15-6B17-2247-ADE8-7A99B25C41E5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1371600" y="4557713"/>
            <a:ext cx="533400" cy="228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6396" name="Object 22">
            <a:extLst>
              <a:ext uri="{FF2B5EF4-FFF2-40B4-BE49-F238E27FC236}">
                <a16:creationId xmlns:a16="http://schemas.microsoft.com/office/drawing/2014/main" id="{FBE281B2-20C9-944E-BD90-4DE300A3BE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3490913"/>
          <a:ext cx="2794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公式" r:id="rId7" imgW="3505200" imgH="4686300" progId="Equation.3">
                  <p:embed/>
                </p:oleObj>
              </mc:Choice>
              <mc:Fallback>
                <p:oleObj name="公式" r:id="rId7" imgW="3505200" imgH="46863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90913"/>
                        <a:ext cx="2794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" name="Object 23">
            <a:extLst>
              <a:ext uri="{FF2B5EF4-FFF2-40B4-BE49-F238E27FC236}">
                <a16:creationId xmlns:a16="http://schemas.microsoft.com/office/drawing/2014/main" id="{004831E6-A3FA-F14A-9AC4-D4BA11359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7513" y="4557713"/>
          <a:ext cx="2762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公式" r:id="rId9" imgW="3213100" imgH="4686300" progId="Equation.3">
                  <p:embed/>
                </p:oleObj>
              </mc:Choice>
              <mc:Fallback>
                <p:oleObj name="公式" r:id="rId9" imgW="3213100" imgH="46863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57713"/>
                        <a:ext cx="2762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Text Box 25">
            <a:extLst>
              <a:ext uri="{FF2B5EF4-FFF2-40B4-BE49-F238E27FC236}">
                <a16:creationId xmlns:a16="http://schemas.microsoft.com/office/drawing/2014/main" id="{94D729CC-3345-AF45-98B6-8E94CBA6BB7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3400" y="3414713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…</a:t>
            </a:r>
          </a:p>
        </p:txBody>
      </p:sp>
      <p:graphicFrame>
        <p:nvGraphicFramePr>
          <p:cNvPr id="16399" name="Object 26">
            <a:extLst>
              <a:ext uri="{FF2B5EF4-FFF2-40B4-BE49-F238E27FC236}">
                <a16:creationId xmlns:a16="http://schemas.microsoft.com/office/drawing/2014/main" id="{CF8DCFF5-DEA0-C248-9BCE-674B684784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719513"/>
          <a:ext cx="4127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11" imgW="6146800" imgH="4978400" progId="Equation.3">
                  <p:embed/>
                </p:oleObj>
              </mc:Choice>
              <mc:Fallback>
                <p:oleObj name="Equation" r:id="rId11" imgW="6146800" imgH="4978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19513"/>
                        <a:ext cx="4127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" name="Object 29">
            <a:extLst>
              <a:ext uri="{FF2B5EF4-FFF2-40B4-BE49-F238E27FC236}">
                <a16:creationId xmlns:a16="http://schemas.microsoft.com/office/drawing/2014/main" id="{B472988E-6170-3F43-B09A-CE19F9F98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805113"/>
          <a:ext cx="3571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Equation" r:id="rId13" imgW="4978400" imgH="5270500" progId="Equation.3">
                  <p:embed/>
                </p:oleObj>
              </mc:Choice>
              <mc:Fallback>
                <p:oleObj name="Equation" r:id="rId13" imgW="4978400" imgH="52705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05113"/>
                        <a:ext cx="3571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1" name="Object 30">
            <a:extLst>
              <a:ext uri="{FF2B5EF4-FFF2-40B4-BE49-F238E27FC236}">
                <a16:creationId xmlns:a16="http://schemas.microsoft.com/office/drawing/2014/main" id="{DAD8FA09-A04A-C141-A3B3-0C0897A21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2663825"/>
          <a:ext cx="2921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公式" r:id="rId15" imgW="3505200" imgH="4686300" progId="Equation.3">
                  <p:embed/>
                </p:oleObj>
              </mc:Choice>
              <mc:Fallback>
                <p:oleObj name="公式" r:id="rId15" imgW="3505200" imgH="46863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63825"/>
                        <a:ext cx="2921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2" name="Object 31">
            <a:extLst>
              <a:ext uri="{FF2B5EF4-FFF2-40B4-BE49-F238E27FC236}">
                <a16:creationId xmlns:a16="http://schemas.microsoft.com/office/drawing/2014/main" id="{42C806F9-36F5-BA4B-822B-8479B5BFF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713" y="4124325"/>
          <a:ext cx="3175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公式" r:id="rId17" imgW="3797300" imgH="4686300" progId="Equation.3">
                  <p:embed/>
                </p:oleObj>
              </mc:Choice>
              <mc:Fallback>
                <p:oleObj name="公式" r:id="rId17" imgW="3797300" imgH="46863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4124325"/>
                        <a:ext cx="3175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3" name="Object 32">
            <a:extLst>
              <a:ext uri="{FF2B5EF4-FFF2-40B4-BE49-F238E27FC236}">
                <a16:creationId xmlns:a16="http://schemas.microsoft.com/office/drawing/2014/main" id="{161F6A5B-290E-B942-9628-3BAFA9462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9000" y="3719513"/>
          <a:ext cx="508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19" imgW="317500" imgH="215900" progId="Equation.3">
                  <p:embed/>
                </p:oleObj>
              </mc:Choice>
              <mc:Fallback>
                <p:oleObj name="Equation" r:id="rId19" imgW="317500" imgH="215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719513"/>
                        <a:ext cx="508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" name="Text Box 35">
            <a:extLst>
              <a:ext uri="{FF2B5EF4-FFF2-40B4-BE49-F238E27FC236}">
                <a16:creationId xmlns:a16="http://schemas.microsoft.com/office/drawing/2014/main" id="{C96DD453-CA34-7D41-ABC1-C8B45F2D2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4938713"/>
            <a:ext cx="1181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16405" name="Line 56">
            <a:extLst>
              <a:ext uri="{FF2B5EF4-FFF2-40B4-BE49-F238E27FC236}">
                <a16:creationId xmlns:a16="http://schemas.microsoft.com/office/drawing/2014/main" id="{4403F44D-878B-8049-BF0F-F89200A9607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543844" y="3909219"/>
            <a:ext cx="1143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Text Box 59">
            <a:extLst>
              <a:ext uri="{FF2B5EF4-FFF2-40B4-BE49-F238E27FC236}">
                <a16:creationId xmlns:a16="http://schemas.microsoft.com/office/drawing/2014/main" id="{96DDD8F9-8020-2149-96F4-48434BF4E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00313"/>
            <a:ext cx="1866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</a:t>
            </a:r>
            <a:r>
              <a:rPr lang="zh-CN" altLang="en-US" sz="1800"/>
              <a:t>权重</a:t>
            </a: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800">
                <a:solidFill>
                  <a:srgbClr val="0000FF"/>
                </a:solidFill>
                <a:latin typeface="Times New Roman" panose="02020603050405020304" pitchFamily="18" charset="0"/>
              </a:rPr>
              <a:t>突触</a:t>
            </a:r>
            <a:r>
              <a:rPr lang="zh-CN" altLang="en-US" sz="18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9" name="Text Box 60">
            <a:extLst>
              <a:ext uri="{FF2B5EF4-FFF2-40B4-BE49-F238E27FC236}">
                <a16:creationId xmlns:a16="http://schemas.microsoft.com/office/drawing/2014/main" id="{015D6ED4-37FA-5B4C-A8C9-8EE9D336C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895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</a:t>
            </a:r>
            <a:r>
              <a:rPr lang="zh-CN" altLang="en-US" sz="1800">
                <a:solidFill>
                  <a:srgbClr val="0000FF"/>
                </a:solidFill>
                <a:latin typeface="Times New Roman" panose="02020603050405020304" pitchFamily="18" charset="0"/>
              </a:rPr>
              <a:t>细胞体</a:t>
            </a:r>
            <a:r>
              <a:rPr lang="zh-CN" altLang="en-US" sz="18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60" name="Text Box 61">
            <a:extLst>
              <a:ext uri="{FF2B5EF4-FFF2-40B4-BE49-F238E27FC236}">
                <a16:creationId xmlns:a16="http://schemas.microsoft.com/office/drawing/2014/main" id="{50F471A7-984A-8047-A6D2-2E7168088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4741863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</a:t>
            </a:r>
            <a:r>
              <a:rPr lang="zh-CN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阈值</a:t>
            </a:r>
            <a:r>
              <a:rPr lang="zh-CN" altLang="en-US" sz="18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61" name="Text Box 63">
            <a:extLst>
              <a:ext uri="{FF2B5EF4-FFF2-40B4-BE49-F238E27FC236}">
                <a16:creationId xmlns:a16="http://schemas.microsoft.com/office/drawing/2014/main" id="{4D438196-FE03-E741-BD8F-BF423C917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217863"/>
            <a:ext cx="160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</a:t>
            </a:r>
            <a:r>
              <a:rPr lang="zh-CN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神经冲动</a:t>
            </a:r>
            <a:r>
              <a:rPr lang="zh-CN" altLang="en-US" sz="1800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16410" name="Picture 71">
            <a:extLst>
              <a:ext uri="{FF2B5EF4-FFF2-40B4-BE49-F238E27FC236}">
                <a16:creationId xmlns:a16="http://schemas.microsoft.com/office/drawing/2014/main" id="{603F987E-B32B-DF43-A404-0B4B76E7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43000"/>
            <a:ext cx="4953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1" name="Text Box 73">
            <a:extLst>
              <a:ext uri="{FF2B5EF4-FFF2-40B4-BE49-F238E27FC236}">
                <a16:creationId xmlns:a16="http://schemas.microsoft.com/office/drawing/2014/main" id="{0B145FDC-4507-B540-8D22-A6BD50D6E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5427663"/>
            <a:ext cx="3505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人工神经元 </a:t>
            </a:r>
            <a:r>
              <a:rPr lang="en-US" altLang="zh-CN" sz="2400" i="1">
                <a:latin typeface="Times New Roman" panose="02020603050405020304" pitchFamily="18" charset="0"/>
              </a:rPr>
              <a:t>i </a:t>
            </a:r>
            <a:r>
              <a:rPr lang="zh-CN" altLang="en-US" sz="2400">
                <a:latin typeface="Times New Roman" panose="02020603050405020304" pitchFamily="18" charset="0"/>
              </a:rPr>
              <a:t>的模型图</a:t>
            </a:r>
          </a:p>
        </p:txBody>
      </p:sp>
      <p:sp>
        <p:nvSpPr>
          <p:cNvPr id="64" name="AutoShape 29">
            <a:extLst>
              <a:ext uri="{FF2B5EF4-FFF2-40B4-BE49-F238E27FC236}">
                <a16:creationId xmlns:a16="http://schemas.microsoft.com/office/drawing/2014/main" id="{B61E93DA-3AF6-1741-9134-956C2D095A1B}"/>
              </a:ext>
            </a:extLst>
          </p:cNvPr>
          <p:cNvSpPr>
            <a:spLocks/>
          </p:cNvSpPr>
          <p:nvPr/>
        </p:nvSpPr>
        <p:spPr bwMode="auto">
          <a:xfrm>
            <a:off x="2781300" y="4284663"/>
            <a:ext cx="1600200" cy="457200"/>
          </a:xfrm>
          <a:prstGeom prst="borderCallout2">
            <a:avLst>
              <a:gd name="adj1" fmla="val 25000"/>
              <a:gd name="adj2" fmla="val -5884"/>
              <a:gd name="adj3" fmla="val 25000"/>
              <a:gd name="adj4" fmla="val -17403"/>
              <a:gd name="adj5" fmla="val -50000"/>
              <a:gd name="adj6" fmla="val -29412"/>
            </a:avLst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>
                <a:latin typeface="Arial" charset="0"/>
              </a:rPr>
              <a:t>激励函数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灯片编号占位符 3">
            <a:extLst>
              <a:ext uri="{FF2B5EF4-FFF2-40B4-BE49-F238E27FC236}">
                <a16:creationId xmlns:a16="http://schemas.microsoft.com/office/drawing/2014/main" id="{382CA655-0BCC-A340-924B-1D5871C62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39C106C-4286-A848-A8F7-D6B40BF453D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C8D3D7-D285-0A4F-8AE7-606A6DFDD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8.6.5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胶囊网络</a:t>
            </a:r>
            <a:endParaRPr lang="zh-CN" altLang="en-US" sz="3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622B-4B76-F542-85C7-B9562750D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使用胶囊神经网络需要的训练数据量，远小于卷积神经网络，它采用动态路由协议算法，仅使用三层网络便可表现出很出色的性能，能够与深度卷积神经网络相当。</a:t>
            </a:r>
            <a:endParaRPr lang="en-US" altLang="zh-CN" sz="2400" b="1"/>
          </a:p>
          <a:p>
            <a:pPr algn="just"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胶囊网络解决了卷积神经网络存在的信息丢失、视角变化等问题。</a:t>
            </a:r>
          </a:p>
          <a:p>
            <a:pPr algn="just"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由于胶囊网络具有分别处理不同属性的能力，相比于</a:t>
            </a:r>
            <a:r>
              <a:rPr lang="en-US" altLang="zh-CN" sz="2400" b="1"/>
              <a:t>CNN</a:t>
            </a:r>
            <a:r>
              <a:rPr lang="zh-CN" altLang="zh-CN" sz="2400" b="1"/>
              <a:t>可以提高对图像变换的鲁棒性，在图像分割中也会有出色的表现。</a:t>
            </a:r>
          </a:p>
          <a:p>
            <a:pPr algn="just"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胶囊网络相对于卷积网络的工作机理更接近人脑的工作方式。</a:t>
            </a:r>
            <a:endParaRPr lang="en-US" altLang="zh-CN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灯片编号占位符 3">
            <a:extLst>
              <a:ext uri="{FF2B5EF4-FFF2-40B4-BE49-F238E27FC236}">
                <a16:creationId xmlns:a16="http://schemas.microsoft.com/office/drawing/2014/main" id="{E38A6B39-8587-9B44-8B7C-AFB50E2AD9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22AE91FD-D673-D448-899B-FE5F7CBE610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65ED900E-314A-8E40-885B-DBB404D49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131076" name="Rectangle 5">
            <a:extLst>
              <a:ext uri="{FF2B5EF4-FFF2-40B4-BE49-F238E27FC236}">
                <a16:creationId xmlns:a16="http://schemas.microsoft.com/office/drawing/2014/main" id="{C3C6252D-269B-984B-886B-3968150B9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239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latin typeface="Times New Roman" panose="02020603050405020304" pitchFamily="18" charset="0"/>
              </a:rPr>
              <a:t>神经元与神经网络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latin typeface="Times New Roman" panose="02020603050405020304" pitchFamily="18" charset="0"/>
              </a:rPr>
              <a:t>神经网络及其学习算法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latin typeface="Times New Roman" panose="02020603050405020304" pitchFamily="18" charset="0"/>
              </a:rPr>
              <a:t>神经网络在模式识别中的应用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solidFill>
                  <a:srgbClr val="0000CC"/>
                </a:solidFill>
                <a:latin typeface="宋体" panose="02010600030101010101" pitchFamily="2" charset="-122"/>
              </a:rPr>
              <a:t>网络及其应用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3">
            <a:extLst>
              <a:ext uri="{FF2B5EF4-FFF2-40B4-BE49-F238E27FC236}">
                <a16:creationId xmlns:a16="http://schemas.microsoft.com/office/drawing/2014/main" id="{9AF208E4-2675-0149-98E6-0A7C43ED3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8A66124-B33B-A841-B1FF-C97EC78A5DBB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2099" name="Rectangle 6">
            <a:extLst>
              <a:ext uri="{FF2B5EF4-FFF2-40B4-BE49-F238E27FC236}">
                <a16:creationId xmlns:a16="http://schemas.microsoft.com/office/drawing/2014/main" id="{A7FBA7E4-6157-4C46-AEA5-BD5857A7C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8.7.1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生成对抗网络的基本原理</a:t>
            </a:r>
            <a:endParaRPr lang="en-US" altLang="zh-CN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2100" name="TextBox 1">
            <a:extLst>
              <a:ext uri="{FF2B5EF4-FFF2-40B4-BE49-F238E27FC236}">
                <a16:creationId xmlns:a16="http://schemas.microsoft.com/office/drawing/2014/main" id="{38E716D4-FEF5-FB47-8448-9FF131AB2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" y="1066800"/>
            <a:ext cx="91567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深度学习的模型可大致分为判别式模型和生成式模型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目前深度学习取得的成果主要集中在判别式模型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生成式模型是一个极具挑战的机器学习问题：首先，对真实世界进行建模需要大量先验知识，建模的好坏直接影响生成式模型的性能；其次，真实世界的数据往往非常复杂，拟合模型所需计算量往往非常庞大，甚至难以承受。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en-US" sz="2400" b="1"/>
              <a:t>Goodfellow</a:t>
            </a:r>
            <a:r>
              <a:rPr lang="zh-CN" altLang="en-US" sz="2400" b="1"/>
              <a:t>等于</a:t>
            </a:r>
            <a:r>
              <a:rPr lang="en-US" altLang="en-US" sz="2400" b="1"/>
              <a:t>2014</a:t>
            </a:r>
            <a:r>
              <a:rPr lang="zh-CN" altLang="en-US" sz="2400" b="1"/>
              <a:t>年提出一种新型生成式模型</a:t>
            </a:r>
            <a:r>
              <a:rPr lang="en-US" altLang="en-US" sz="2400" b="1"/>
              <a:t>——</a:t>
            </a:r>
            <a:r>
              <a:rPr lang="zh-CN" altLang="en-US" sz="2400" b="1"/>
              <a:t>生成对抗网络（</a:t>
            </a:r>
            <a:r>
              <a:rPr lang="en-US" altLang="en-US" sz="2400" b="1"/>
              <a:t>GAN, generative adversarial network</a:t>
            </a:r>
            <a:r>
              <a:rPr lang="zh-CN" altLang="en-US" sz="2400" b="1"/>
              <a:t>） ，使用对抗训练机制对两个神经网络进行训练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endParaRPr lang="zh-CN" altLang="en-US" sz="2400" b="1"/>
          </a:p>
        </p:txBody>
      </p:sp>
      <p:sp>
        <p:nvSpPr>
          <p:cNvPr id="202769" name="Rectangle 17">
            <a:extLst>
              <a:ext uri="{FF2B5EF4-FFF2-40B4-BE49-F238E27FC236}">
                <a16:creationId xmlns:a16="http://schemas.microsoft.com/office/drawing/2014/main" id="{0CAC835F-6C05-6E4D-8586-A80770DFD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grpSp>
        <p:nvGrpSpPr>
          <p:cNvPr id="132102" name="组合 48">
            <a:extLst>
              <a:ext uri="{FF2B5EF4-FFF2-40B4-BE49-F238E27FC236}">
                <a16:creationId xmlns:a16="http://schemas.microsoft.com/office/drawing/2014/main" id="{5942C925-D348-944D-A187-914B0805643D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648200"/>
            <a:ext cx="4724400" cy="1981200"/>
            <a:chOff x="635334" y="405639"/>
            <a:chExt cx="3390394" cy="1204924"/>
          </a:xfrm>
        </p:grpSpPr>
        <p:pic>
          <p:nvPicPr>
            <p:cNvPr id="132103" name="图片 86">
              <a:extLst>
                <a:ext uri="{FF2B5EF4-FFF2-40B4-BE49-F238E27FC236}">
                  <a16:creationId xmlns:a16="http://schemas.microsoft.com/office/drawing/2014/main" id="{C64BFE31-B5D8-944D-ACC7-7DFCEEFE6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06" y="522514"/>
              <a:ext cx="3133369" cy="1088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104" name="文本框 20">
              <a:extLst>
                <a:ext uri="{FF2B5EF4-FFF2-40B4-BE49-F238E27FC236}">
                  <a16:creationId xmlns:a16="http://schemas.microsoft.com/office/drawing/2014/main" id="{E67884AD-6CC4-1740-B5F8-16D84D42F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334" y="421578"/>
              <a:ext cx="653139" cy="5046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9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高斯噪声</a:t>
              </a:r>
              <a:endParaRPr lang="zh-CN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zh-CN" sz="5400"/>
            </a:p>
          </p:txBody>
        </p:sp>
        <p:sp>
          <p:nvSpPr>
            <p:cNvPr id="132105" name="文本框 20">
              <a:extLst>
                <a:ext uri="{FF2B5EF4-FFF2-40B4-BE49-F238E27FC236}">
                  <a16:creationId xmlns:a16="http://schemas.microsoft.com/office/drawing/2014/main" id="{6232FBD4-C875-9845-A741-2D16E46B1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666" y="405639"/>
              <a:ext cx="1197539" cy="28907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900">
                  <a:solidFill>
                    <a:srgbClr val="5381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生成分布</a:t>
              </a:r>
              <a:r>
                <a:rPr lang="en-US" altLang="zh-CN" sz="900" i="1">
                  <a:solidFill>
                    <a:srgbClr val="5381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900" i="1" baseline="-30000">
                  <a:solidFill>
                    <a:srgbClr val="5381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900">
                  <a:solidFill>
                    <a:srgbClr val="5381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200" i="1">
                  <a:solidFill>
                    <a:srgbClr val="5381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900">
                  <a:solidFill>
                    <a:srgbClr val="5381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900">
                  <a:solidFill>
                    <a:srgbClr val="538135"/>
                  </a:solidFill>
                  <a:cs typeface="Times New Roman" panose="02020603050405020304" pitchFamily="18" charset="0"/>
                </a:rPr>
                <a:t> </a:t>
              </a:r>
              <a:endPara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900">
                  <a:cs typeface="Times New Roman" panose="02020603050405020304" pitchFamily="18" charset="0"/>
                </a:rPr>
                <a:t> </a:t>
              </a:r>
              <a:endParaRPr lang="en-US" altLang="zh-CN" sz="5400"/>
            </a:p>
          </p:txBody>
        </p:sp>
        <p:sp>
          <p:nvSpPr>
            <p:cNvPr id="132106" name="文本框 20">
              <a:extLst>
                <a:ext uri="{FF2B5EF4-FFF2-40B4-BE49-F238E27FC236}">
                  <a16:creationId xmlns:a16="http://schemas.microsoft.com/office/drawing/2014/main" id="{9CD642E9-4969-574D-91FF-E7D3F633B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2571" y="421579"/>
              <a:ext cx="1413157" cy="29094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900">
                  <a:solidFill>
                    <a:srgbClr val="2E74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真实数据分布</a:t>
              </a:r>
              <a:r>
                <a:rPr lang="en-US" altLang="zh-CN" sz="900" i="1">
                  <a:solidFill>
                    <a:srgbClr val="2E74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900" i="1" baseline="-30000">
                  <a:solidFill>
                    <a:srgbClr val="2E74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en-US" altLang="zh-CN" sz="900">
                  <a:solidFill>
                    <a:srgbClr val="2E74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900" i="1">
                  <a:solidFill>
                    <a:srgbClr val="2E74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900">
                  <a:solidFill>
                    <a:srgbClr val="2E74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900">
                  <a:cs typeface="Times New Roman" panose="02020603050405020304" pitchFamily="18" charset="0"/>
                </a:rPr>
                <a:t> </a:t>
              </a:r>
              <a:endPara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900">
                  <a:cs typeface="Times New Roman" panose="02020603050405020304" pitchFamily="18" charset="0"/>
                </a:rPr>
                <a:t> </a:t>
              </a:r>
              <a:endPara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900">
                  <a:cs typeface="Times New Roman" panose="02020603050405020304" pitchFamily="18" charset="0"/>
                </a:rPr>
                <a:t> </a:t>
              </a:r>
              <a:endParaRPr lang="en-US" altLang="zh-CN" sz="5400"/>
            </a:p>
          </p:txBody>
        </p:sp>
        <p:sp>
          <p:nvSpPr>
            <p:cNvPr id="132107" name="矩形 26">
              <a:extLst>
                <a:ext uri="{FF2B5EF4-FFF2-40B4-BE49-F238E27FC236}">
                  <a16:creationId xmlns:a16="http://schemas.microsoft.com/office/drawing/2014/main" id="{B1D5263D-93E8-F649-B95E-08EC0914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550" y="748146"/>
              <a:ext cx="195943" cy="13656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132108" name="矩形 90">
              <a:extLst>
                <a:ext uri="{FF2B5EF4-FFF2-40B4-BE49-F238E27FC236}">
                  <a16:creationId xmlns:a16="http://schemas.microsoft.com/office/drawing/2014/main" id="{AB6272E3-971B-E14E-94CA-D11AD5720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953" y="773774"/>
              <a:ext cx="195580" cy="13652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132109" name="矩形 92">
              <a:extLst>
                <a:ext uri="{FF2B5EF4-FFF2-40B4-BE49-F238E27FC236}">
                  <a16:creationId xmlns:a16="http://schemas.microsoft.com/office/drawing/2014/main" id="{AACB6D18-9BCF-E742-B25A-B84A4D472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2969" y="1130526"/>
              <a:ext cx="102359" cy="1061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132110" name="梯形 34">
              <a:extLst>
                <a:ext uri="{FF2B5EF4-FFF2-40B4-BE49-F238E27FC236}">
                  <a16:creationId xmlns:a16="http://schemas.microsoft.com/office/drawing/2014/main" id="{7F5FE73D-19E1-F24C-935E-D3490A8E0C2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137063" y="852054"/>
              <a:ext cx="771896" cy="552203"/>
            </a:xfrm>
            <a:custGeom>
              <a:avLst/>
              <a:gdLst>
                <a:gd name="T0" fmla="*/ 0 w 771896"/>
                <a:gd name="T1" fmla="*/ 552203 h 552203"/>
                <a:gd name="T2" fmla="*/ 138051 w 771896"/>
                <a:gd name="T3" fmla="*/ 0 h 552203"/>
                <a:gd name="T4" fmla="*/ 633845 w 771896"/>
                <a:gd name="T5" fmla="*/ 0 h 552203"/>
                <a:gd name="T6" fmla="*/ 771896 w 771896"/>
                <a:gd name="T7" fmla="*/ 552203 h 552203"/>
                <a:gd name="T8" fmla="*/ 0 w 771896"/>
                <a:gd name="T9" fmla="*/ 552203 h 552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1896"/>
                <a:gd name="T16" fmla="*/ 0 h 552203"/>
                <a:gd name="T17" fmla="*/ 771896 w 771896"/>
                <a:gd name="T18" fmla="*/ 552203 h 552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1896" h="552203">
                  <a:moveTo>
                    <a:pt x="0" y="552203"/>
                  </a:moveTo>
                  <a:lnTo>
                    <a:pt x="138051" y="0"/>
                  </a:lnTo>
                  <a:lnTo>
                    <a:pt x="633845" y="0"/>
                  </a:lnTo>
                  <a:lnTo>
                    <a:pt x="771896" y="552203"/>
                  </a:lnTo>
                  <a:lnTo>
                    <a:pt x="0" y="552203"/>
                  </a:lnTo>
                  <a:close/>
                </a:path>
              </a:pathLst>
            </a:custGeom>
            <a:solidFill>
              <a:srgbClr val="F4B183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111" name="文本框 37">
              <a:extLst>
                <a:ext uri="{FF2B5EF4-FFF2-40B4-BE49-F238E27FC236}">
                  <a16:creationId xmlns:a16="http://schemas.microsoft.com/office/drawing/2014/main" id="{CD247EA1-872B-DB49-8946-D445D14C8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286" y="928113"/>
              <a:ext cx="439387" cy="39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生成</a:t>
              </a:r>
              <a:endParaRPr lang="zh-CN" altLang="zh-C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模型</a:t>
              </a:r>
              <a:endParaRPr lang="zh-CN" altLang="zh-CN" sz="5400"/>
            </a:p>
          </p:txBody>
        </p:sp>
        <p:sp>
          <p:nvSpPr>
            <p:cNvPr id="132112" name="文本框 38">
              <a:extLst>
                <a:ext uri="{FF2B5EF4-FFF2-40B4-BE49-F238E27FC236}">
                  <a16:creationId xmlns:a16="http://schemas.microsoft.com/office/drawing/2014/main" id="{2C6C07FF-8CAD-1341-B0CF-2D1C35BE5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3473" y="1240970"/>
              <a:ext cx="211884" cy="25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900" i="1">
                  <a:latin typeface="宋体" panose="02010600030101010101" pitchFamily="2" charset="-122"/>
                  <a:cs typeface="Times New Roman" panose="02020603050405020304" pitchFamily="18" charset="0"/>
                </a:rPr>
                <a:t>θ</a:t>
              </a:r>
              <a:endParaRPr lang="en-US" altLang="zh-CN" sz="5400"/>
            </a:p>
          </p:txBody>
        </p:sp>
        <p:sp>
          <p:nvSpPr>
            <p:cNvPr id="132113" name="矩形 93">
              <a:extLst>
                <a:ext uri="{FF2B5EF4-FFF2-40B4-BE49-F238E27FC236}">
                  <a16:creationId xmlns:a16="http://schemas.microsoft.com/office/drawing/2014/main" id="{BA8B7B29-014C-A847-93FB-C466D4C15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660" y="522513"/>
              <a:ext cx="504704" cy="1977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132114" name="文本框 39">
              <a:extLst>
                <a:ext uri="{FF2B5EF4-FFF2-40B4-BE49-F238E27FC236}">
                  <a16:creationId xmlns:a16="http://schemas.microsoft.com/office/drawing/2014/main" id="{C0B9A01E-4FA6-C74A-B732-29D531D12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0235" y="1267114"/>
              <a:ext cx="519938" cy="246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图像空间</a:t>
              </a:r>
              <a:endParaRPr lang="zh-CN" altLang="zh-CN" sz="5400"/>
            </a:p>
          </p:txBody>
        </p:sp>
        <p:sp>
          <p:nvSpPr>
            <p:cNvPr id="132115" name="文本框 39">
              <a:extLst>
                <a:ext uri="{FF2B5EF4-FFF2-40B4-BE49-F238E27FC236}">
                  <a16:creationId xmlns:a16="http://schemas.microsoft.com/office/drawing/2014/main" id="{807DC0E9-8A8D-F949-BDD6-74C365A72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081" y="1251976"/>
              <a:ext cx="539750" cy="2607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图像空间</a:t>
              </a:r>
              <a:endParaRPr lang="zh-CN" altLang="zh-CN" sz="5400"/>
            </a:p>
          </p:txBody>
        </p:sp>
        <p:sp>
          <p:nvSpPr>
            <p:cNvPr id="132116" name="文本框 41">
              <a:extLst>
                <a:ext uri="{FF2B5EF4-FFF2-40B4-BE49-F238E27FC236}">
                  <a16:creationId xmlns:a16="http://schemas.microsoft.com/office/drawing/2014/main" id="{21E31820-B9C0-3740-9F95-5CA958BFE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696" y="936375"/>
              <a:ext cx="564078" cy="25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损失函数</a:t>
              </a:r>
              <a:endParaRPr lang="zh-CN" altLang="zh-CN" sz="5400"/>
            </a:p>
          </p:txBody>
        </p:sp>
        <p:cxnSp>
          <p:nvCxnSpPr>
            <p:cNvPr id="132117" name="直接箭头连接符 47">
              <a:extLst>
                <a:ext uri="{FF2B5EF4-FFF2-40B4-BE49-F238E27FC236}">
                  <a16:creationId xmlns:a16="http://schemas.microsoft.com/office/drawing/2014/main" id="{6E45211C-FF6E-8247-B057-9CFFB13D36A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8786" y="564074"/>
              <a:ext cx="522515" cy="0"/>
            </a:xfrm>
            <a:prstGeom prst="straightConnector1">
              <a:avLst/>
            </a:prstGeom>
            <a:noFill/>
            <a:ln w="6350">
              <a:solidFill>
                <a:srgbClr val="ED7D3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>
    <p:rand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灯片编号占位符 3">
            <a:extLst>
              <a:ext uri="{FF2B5EF4-FFF2-40B4-BE49-F238E27FC236}">
                <a16:creationId xmlns:a16="http://schemas.microsoft.com/office/drawing/2014/main" id="{AA95FB37-C0C7-4B42-B6A3-A9FA4C0C4A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CBB576D-DE70-9F42-A60F-D0F6C3E3983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3123" name="Rectangle 6">
            <a:extLst>
              <a:ext uri="{FF2B5EF4-FFF2-40B4-BE49-F238E27FC236}">
                <a16:creationId xmlns:a16="http://schemas.microsoft.com/office/drawing/2014/main" id="{C9F8B42E-2AE9-0B46-A6F5-72BE12190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8.7.1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生成对抗网络的基本原理</a:t>
            </a:r>
            <a:endParaRPr lang="en-US" altLang="zh-CN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3124" name="TextBox 1">
            <a:extLst>
              <a:ext uri="{FF2B5EF4-FFF2-40B4-BE49-F238E27FC236}">
                <a16:creationId xmlns:a16="http://schemas.microsoft.com/office/drawing/2014/main" id="{C93580D9-C431-1F44-8033-2BFAE1DA3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143000"/>
            <a:ext cx="83058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rgbClr val="0000FF"/>
                </a:solidFill>
              </a:rPr>
              <a:t>深度学习模型分为判别式模型和生成式模型。</a:t>
            </a:r>
            <a:endParaRPr lang="en-US" altLang="zh-CN" sz="2400" b="1">
              <a:solidFill>
                <a:srgbClr val="0000FF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zh-CN" sz="2400" b="1"/>
              <a:t>判别模型是将一个高维的感官输入映射为一个类别标签。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zh-CN" sz="2400" b="1"/>
              <a:t>生成网络把随机点变成与数据集相似的图片。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目前深度学习取得的成果主要集中在判别式模型。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endParaRPr lang="en-US" altLang="en-US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en-US" sz="2400" b="1"/>
              <a:t>Goodfellow</a:t>
            </a:r>
            <a:r>
              <a:rPr lang="zh-CN" altLang="en-US" sz="2400" b="1"/>
              <a:t>等于</a:t>
            </a:r>
            <a:r>
              <a:rPr lang="en-US" altLang="en-US" sz="2400" b="1"/>
              <a:t>2014</a:t>
            </a:r>
            <a:r>
              <a:rPr lang="zh-CN" altLang="en-US" sz="2400" b="1"/>
              <a:t>年提出生成对抗网络（</a:t>
            </a:r>
            <a:r>
              <a:rPr lang="en-US" altLang="en-US" sz="2400" b="1"/>
              <a:t>GAN</a:t>
            </a:r>
            <a:r>
              <a:rPr lang="zh-CN" altLang="en-US" sz="2400" b="1"/>
              <a:t>） ，使用对抗训练机制对两个神经网络进行训练。</a:t>
            </a:r>
          </a:p>
        </p:txBody>
      </p:sp>
    </p:spTree>
  </p:cSld>
  <p:clrMapOvr>
    <a:masterClrMapping/>
  </p:clrMapOvr>
  <p:transition>
    <p:rand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3">
            <a:extLst>
              <a:ext uri="{FF2B5EF4-FFF2-40B4-BE49-F238E27FC236}">
                <a16:creationId xmlns:a16="http://schemas.microsoft.com/office/drawing/2014/main" id="{DEB488F6-1719-374E-A4B2-1A94B1299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FFE609D-EE94-5045-8D47-FC0FEE19483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4147" name="Rectangle 6">
            <a:extLst>
              <a:ext uri="{FF2B5EF4-FFF2-40B4-BE49-F238E27FC236}">
                <a16:creationId xmlns:a16="http://schemas.microsoft.com/office/drawing/2014/main" id="{796309A1-B72E-3941-A912-F3E30EA56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8.7.2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生成对抗网络的结构与训练</a:t>
            </a:r>
          </a:p>
        </p:txBody>
      </p: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3C4F4C00-1582-3F43-AA74-F0DAB76A1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graphicFrame>
        <p:nvGraphicFramePr>
          <p:cNvPr id="134149" name="Object 1">
            <a:extLst>
              <a:ext uri="{FF2B5EF4-FFF2-40B4-BE49-F238E27FC236}">
                <a16:creationId xmlns:a16="http://schemas.microsoft.com/office/drawing/2014/main" id="{FD732634-D4C2-1748-87B0-4AB7D3CC9A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371600"/>
          <a:ext cx="5440363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1" r:id="rId3" imgW="8737600" imgH="7226300" progId="Visio.Drawing.15">
                  <p:embed/>
                </p:oleObj>
              </mc:Choice>
              <mc:Fallback>
                <p:oleObj r:id="rId3" imgW="8737600" imgH="72263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5440363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文本框 10">
            <a:extLst>
              <a:ext uri="{FF2B5EF4-FFF2-40B4-BE49-F238E27FC236}">
                <a16:creationId xmlns:a16="http://schemas.microsoft.com/office/drawing/2014/main" id="{A408DC42-78F7-9543-BDCD-7C9E19D0C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1571625"/>
            <a:ext cx="28575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/>
              <a:t>金庸</a:t>
            </a:r>
            <a:endParaRPr lang="en-US" altLang="zh-CN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/>
              <a:t>《</a:t>
            </a:r>
            <a:r>
              <a:rPr lang="zh-CN" altLang="en-US" b="1"/>
              <a:t>射雕英雄传</a:t>
            </a:r>
            <a:r>
              <a:rPr lang="en-US" altLang="zh-CN" b="1"/>
              <a:t>》</a:t>
            </a:r>
            <a:r>
              <a:rPr lang="zh-CN" altLang="en-US" b="1"/>
              <a:t>：</a:t>
            </a:r>
            <a:endParaRPr lang="en-US" altLang="zh-CN" b="1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/>
              <a:t>老顽童周伯通被困桃花岛创造的</a:t>
            </a:r>
            <a:r>
              <a:rPr lang="zh-CN" altLang="en-US" b="1">
                <a:solidFill>
                  <a:srgbClr val="0000CC"/>
                </a:solidFill>
              </a:rPr>
              <a:t>“左右互搏”</a:t>
            </a:r>
            <a:r>
              <a:rPr lang="zh-CN" altLang="en-US" b="1"/>
              <a:t>之术</a:t>
            </a: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灯片编号占位符 3">
            <a:extLst>
              <a:ext uri="{FF2B5EF4-FFF2-40B4-BE49-F238E27FC236}">
                <a16:creationId xmlns:a16="http://schemas.microsoft.com/office/drawing/2014/main" id="{F5B2B136-E6AF-254A-A3F4-1348D1506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791413D-FE73-F648-8417-BAE7390B92E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5171" name="Rectangle 6">
            <a:extLst>
              <a:ext uri="{FF2B5EF4-FFF2-40B4-BE49-F238E27FC236}">
                <a16:creationId xmlns:a16="http://schemas.microsoft.com/office/drawing/2014/main" id="{2BFCF05C-2AE8-9848-9241-A326DD4C6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8.7.2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生成对抗网络的结构与训练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DA55018-640B-A94C-A3F5-2FB32FEF9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5173" name="Text Box 11">
            <a:extLst>
              <a:ext uri="{FF2B5EF4-FFF2-40B4-BE49-F238E27FC236}">
                <a16:creationId xmlns:a16="http://schemas.microsoft.com/office/drawing/2014/main" id="{34916E1F-C660-194A-844C-908CF21A4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428750"/>
            <a:ext cx="8358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假币制作与识别：</a:t>
            </a:r>
            <a:endParaRPr lang="en-US" altLang="zh-CN" b="1">
              <a:solidFill>
                <a:srgbClr val="0000FF"/>
              </a:solidFill>
            </a:endParaRPr>
          </a:p>
        </p:txBody>
      </p:sp>
      <p:pic>
        <p:nvPicPr>
          <p:cNvPr id="135174" name="图片 11">
            <a:extLst>
              <a:ext uri="{FF2B5EF4-FFF2-40B4-BE49-F238E27FC236}">
                <a16:creationId xmlns:a16="http://schemas.microsoft.com/office/drawing/2014/main" id="{C261AEE1-7D2B-0C41-824F-B0000904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500313"/>
            <a:ext cx="6777037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3">
            <a:extLst>
              <a:ext uri="{FF2B5EF4-FFF2-40B4-BE49-F238E27FC236}">
                <a16:creationId xmlns:a16="http://schemas.microsoft.com/office/drawing/2014/main" id="{E11647E3-28D9-644C-ACC5-CFD2B350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9B90851-4FB9-054F-BA18-654868DDCC2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6195" name="矩形 23">
            <a:extLst>
              <a:ext uri="{FF2B5EF4-FFF2-40B4-BE49-F238E27FC236}">
                <a16:creationId xmlns:a16="http://schemas.microsoft.com/office/drawing/2014/main" id="{097EF1B6-3A21-304E-A484-6A7B27196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066800"/>
            <a:ext cx="7777163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zh-CN" b="1">
                <a:solidFill>
                  <a:srgbClr val="0000CC"/>
                </a:solidFill>
              </a:rPr>
              <a:t>GAN</a:t>
            </a:r>
            <a:r>
              <a:rPr lang="zh-CN" altLang="zh-CN" b="1">
                <a:solidFill>
                  <a:srgbClr val="0000CC"/>
                </a:solidFill>
              </a:rPr>
              <a:t>的两个相互交替的训练阶段：</a:t>
            </a:r>
            <a:endParaRPr lang="en-US" altLang="zh-CN" b="1">
              <a:solidFill>
                <a:srgbClr val="0000CC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固定生成网络，训练判别网络</a:t>
            </a: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●</a:t>
            </a:r>
            <a:r>
              <a:rPr lang="zh-CN" altLang="zh-CN" sz="2400" b="1"/>
              <a:t>固定判别网络，训练生成网络</a:t>
            </a: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Tx/>
              <a:buFontTx/>
              <a:buNone/>
            </a:pPr>
            <a:r>
              <a:rPr lang="zh-CN" altLang="zh-CN" sz="2400" b="1"/>
              <a:t>两个网络相互对抗的过程，就是各自网络参数不断调整的过程，</a:t>
            </a:r>
            <a:r>
              <a:rPr lang="zh-CN" altLang="en-US" sz="2400" b="1"/>
              <a:t>即</a:t>
            </a:r>
            <a:r>
              <a:rPr lang="zh-CN" altLang="zh-CN" sz="2400" b="1"/>
              <a:t>学习过程。</a:t>
            </a:r>
            <a:endParaRPr lang="en-US" altLang="zh-CN" sz="2400" b="1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zh-CN" b="1">
                <a:solidFill>
                  <a:srgbClr val="0000CC"/>
                </a:solidFill>
              </a:rPr>
              <a:t>GAN</a:t>
            </a:r>
            <a:r>
              <a:rPr lang="zh-CN" altLang="en-US" b="1">
                <a:solidFill>
                  <a:srgbClr val="0000CC"/>
                </a:solidFill>
              </a:rPr>
              <a:t>极大地提高图像生成质量，进一步推动了计算机视觉领域的发展。</a:t>
            </a:r>
            <a:endParaRPr lang="zh-CN" altLang="zh-CN" b="1"/>
          </a:p>
        </p:txBody>
      </p:sp>
      <p:sp>
        <p:nvSpPr>
          <p:cNvPr id="136196" name="Rectangle 6">
            <a:extLst>
              <a:ext uri="{FF2B5EF4-FFF2-40B4-BE49-F238E27FC236}">
                <a16:creationId xmlns:a16="http://schemas.microsoft.com/office/drawing/2014/main" id="{EB745D40-B585-7E46-A4B4-43C157D6F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8.7.2 </a:t>
            </a:r>
            <a:r>
              <a:rPr lang="zh-CN" altLang="zh-CN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生成对抗网络的结构与训练</a:t>
            </a:r>
            <a:endParaRPr lang="zh-CN" alt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灯片编号占位符 3">
            <a:extLst>
              <a:ext uri="{FF2B5EF4-FFF2-40B4-BE49-F238E27FC236}">
                <a16:creationId xmlns:a16="http://schemas.microsoft.com/office/drawing/2014/main" id="{C181561D-86C7-CA4A-8544-BC6955E1C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FC9B1E8-3432-C64C-B84F-08C73401516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7219" name="Rectangle 6">
            <a:extLst>
              <a:ext uri="{FF2B5EF4-FFF2-40B4-BE49-F238E27FC236}">
                <a16:creationId xmlns:a16="http://schemas.microsoft.com/office/drawing/2014/main" id="{7A6AA7B9-A79B-904D-928C-55C7F34FD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8.7.2 </a:t>
            </a:r>
            <a:r>
              <a:rPr lang="zh-CN" altLang="zh-CN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生成对抗网络的结构与训练</a:t>
            </a:r>
            <a:endParaRPr lang="zh-CN" alt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45B8DF-C24D-9342-BA46-DC4DB7B0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285875"/>
            <a:ext cx="8501063" cy="383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>
            <a:lvl1pPr indent="2667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在训练中容易出现一些问题，训练过程具有强烈的不稳定性，实验结果随机，具体表现：</a:t>
            </a:r>
            <a:endParaRPr lang="en-US" altLang="zh-CN" sz="2800" b="1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训练过程难以收敛，经常出现震荡；</a:t>
            </a:r>
            <a:endParaRPr lang="zh-CN" altLang="en-US" sz="2400" b="1">
              <a:solidFill>
                <a:srgbClr val="0000CC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训练收敛，但是出现模式崩溃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(model collapse)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>
              <a:solidFill>
                <a:srgbClr val="0000CC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>
                <a:solidFill>
                  <a:srgbClr val="FF3300"/>
                </a:solidFill>
              </a:rPr>
              <a:t>●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训练收敛，但是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还会生成一些没有意义或者现实中不可能出现的图片。</a:t>
            </a:r>
            <a:endParaRPr lang="zh-CN" altLang="en-US" sz="2400" b="1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灯片编号占位符 3">
            <a:extLst>
              <a:ext uri="{FF2B5EF4-FFF2-40B4-BE49-F238E27FC236}">
                <a16:creationId xmlns:a16="http://schemas.microsoft.com/office/drawing/2014/main" id="{2119D9F5-F172-B64F-8F13-236D21037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3A9D6EC-2B65-8345-88CE-633918CFA08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8243" name="Rectangle 6">
            <a:extLst>
              <a:ext uri="{FF2B5EF4-FFF2-40B4-BE49-F238E27FC236}">
                <a16:creationId xmlns:a16="http://schemas.microsoft.com/office/drawing/2014/main" id="{C5A08430-D878-514F-9DDF-AC3507FF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生成对抗网络的应用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A6943-DC1B-5045-9F1E-7755DB6E2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52525"/>
            <a:ext cx="82835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9900" indent="-4699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2800" b="1">
                <a:latin typeface="Times New Roman" panose="02020603050405020304" pitchFamily="18" charset="0"/>
              </a:rPr>
              <a:t>深度学习在博弈中的应用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2800" b="1">
                <a:latin typeface="Times New Roman" panose="02020603050405020304" pitchFamily="18" charset="0"/>
              </a:rPr>
              <a:t>深度学习在医学影像识别中的应用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2800" b="1">
                <a:latin typeface="Times New Roman" panose="02020603050405020304" pitchFamily="18" charset="0"/>
              </a:rPr>
              <a:t>生成对抗网络在图像处理中的应用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2800" b="1">
                <a:latin typeface="Times New Roman" panose="02020603050405020304" pitchFamily="18" charset="0"/>
              </a:rPr>
              <a:t>生成对抗网络在语言处理中的应用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灯片编号占位符 3">
            <a:extLst>
              <a:ext uri="{FF2B5EF4-FFF2-40B4-BE49-F238E27FC236}">
                <a16:creationId xmlns:a16="http://schemas.microsoft.com/office/drawing/2014/main" id="{9BF05EB5-E2F2-DD4F-94BC-85E7EBD83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3252832-2860-B24D-B1BE-541EE073476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9267" name="Rectangle 6">
            <a:extLst>
              <a:ext uri="{FF2B5EF4-FFF2-40B4-BE49-F238E27FC236}">
                <a16:creationId xmlns:a16="http://schemas.microsoft.com/office/drawing/2014/main" id="{050C58EF-C695-DE4C-87F8-846845ED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生成对抗网络在图像处理中的应用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9268" name="文本框 6">
            <a:extLst>
              <a:ext uri="{FF2B5EF4-FFF2-40B4-BE49-F238E27FC236}">
                <a16:creationId xmlns:a16="http://schemas.microsoft.com/office/drawing/2014/main" id="{6BBC62D2-8520-F147-9D5D-96FD8B858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1071563"/>
            <a:ext cx="2627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图像修复</a:t>
            </a:r>
          </a:p>
        </p:txBody>
      </p:sp>
      <p:pic>
        <p:nvPicPr>
          <p:cNvPr id="139269" name="图片 1">
            <a:extLst>
              <a:ext uri="{FF2B5EF4-FFF2-40B4-BE49-F238E27FC236}">
                <a16:creationId xmlns:a16="http://schemas.microsoft.com/office/drawing/2014/main" id="{1DE1A293-98ED-5647-9BDA-154A5CC2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1988"/>
            <a:ext cx="5257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>
            <a:extLst>
              <a:ext uri="{FF2B5EF4-FFF2-40B4-BE49-F238E27FC236}">
                <a16:creationId xmlns:a16="http://schemas.microsoft.com/office/drawing/2014/main" id="{950B03B6-68C6-9E48-9055-BF21C5A68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7DAF30A-4735-0149-84DB-90DEBE9E549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C3DB89-2550-B148-B979-2E717B5B30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sp>
        <p:nvSpPr>
          <p:cNvPr id="17412" name="Rectangle 72">
            <a:extLst>
              <a:ext uri="{FF2B5EF4-FFF2-40B4-BE49-F238E27FC236}">
                <a16:creationId xmlns:a16="http://schemas.microsoft.com/office/drawing/2014/main" id="{2586C2BE-2432-E24F-81AC-21FAF7334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4050" y="1000125"/>
            <a:ext cx="8642350" cy="5400675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600" b="1">
                <a:latin typeface="Times New Roman" panose="02020603050405020304" pitchFamily="18" charset="0"/>
              </a:rPr>
              <a:t>一般模型：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/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600" b="1">
              <a:latin typeface="Times New Roman" panose="02020603050405020304" pitchFamily="18" charset="0"/>
            </a:endParaRPr>
          </a:p>
        </p:txBody>
      </p:sp>
      <p:pic>
        <p:nvPicPr>
          <p:cNvPr id="186442" name="Picture 74">
            <a:extLst>
              <a:ext uri="{FF2B5EF4-FFF2-40B4-BE49-F238E27FC236}">
                <a16:creationId xmlns:a16="http://schemas.microsoft.com/office/drawing/2014/main" id="{FB1972E4-5372-B74B-AFC1-B0C5C588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391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6443" name="Object 75">
            <a:extLst>
              <a:ext uri="{FF2B5EF4-FFF2-40B4-BE49-F238E27FC236}">
                <a16:creationId xmlns:a16="http://schemas.microsoft.com/office/drawing/2014/main" id="{55E4C08F-9C69-324D-9480-443E93E73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1981200"/>
          <a:ext cx="37338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公式" r:id="rId5" imgW="1778000" imgH="520700" progId="Equation.3">
                  <p:embed/>
                </p:oleObj>
              </mc:Choice>
              <mc:Fallback>
                <p:oleObj name="公式" r:id="rId5" imgW="1778000" imgH="5207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81200"/>
                        <a:ext cx="37338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Rectangle 77">
            <a:extLst>
              <a:ext uri="{FF2B5EF4-FFF2-40B4-BE49-F238E27FC236}">
                <a16:creationId xmlns:a16="http://schemas.microsoft.com/office/drawing/2014/main" id="{5666A152-4C1A-B948-A4DC-E0CBBA86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5720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186444" name="Object 76">
            <a:extLst>
              <a:ext uri="{FF2B5EF4-FFF2-40B4-BE49-F238E27FC236}">
                <a16:creationId xmlns:a16="http://schemas.microsoft.com/office/drawing/2014/main" id="{8F60EA13-6D03-284E-8816-D9A3CBC698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6888" y="4302125"/>
          <a:ext cx="3770312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公式" r:id="rId7" imgW="1905000" imgH="977900" progId="Equation.3">
                  <p:embed/>
                </p:oleObj>
              </mc:Choice>
              <mc:Fallback>
                <p:oleObj name="公式" r:id="rId7" imgW="1905000" imgH="97790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4302125"/>
                        <a:ext cx="3770312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advTm="853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灯片编号占位符 3">
            <a:extLst>
              <a:ext uri="{FF2B5EF4-FFF2-40B4-BE49-F238E27FC236}">
                <a16:creationId xmlns:a16="http://schemas.microsoft.com/office/drawing/2014/main" id="{75B250BE-5350-9741-8B69-A9E92246EA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5FA6F64-414E-5F4A-929C-948FE0D38BB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0291" name="Rectangle 6">
            <a:extLst>
              <a:ext uri="{FF2B5EF4-FFF2-40B4-BE49-F238E27FC236}">
                <a16:creationId xmlns:a16="http://schemas.microsoft.com/office/drawing/2014/main" id="{EA4CE7D7-A91B-E84A-9F14-08241E319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生成对抗网络在图像处理中的应用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40292" name="图片 4">
            <a:extLst>
              <a:ext uri="{FF2B5EF4-FFF2-40B4-BE49-F238E27FC236}">
                <a16:creationId xmlns:a16="http://schemas.microsoft.com/office/drawing/2014/main" id="{2715F2B1-68F1-7744-9D87-124EAD89D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35125"/>
            <a:ext cx="7000875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文本框 6">
            <a:extLst>
              <a:ext uri="{FF2B5EF4-FFF2-40B4-BE49-F238E27FC236}">
                <a16:creationId xmlns:a16="http://schemas.microsoft.com/office/drawing/2014/main" id="{E4E08359-92C2-604D-AD53-5B72AC4C7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1071563"/>
            <a:ext cx="2627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图像风格迁移</a:t>
            </a:r>
          </a:p>
        </p:txBody>
      </p:sp>
    </p:spTree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灯片编号占位符 3">
            <a:extLst>
              <a:ext uri="{FF2B5EF4-FFF2-40B4-BE49-F238E27FC236}">
                <a16:creationId xmlns:a16="http://schemas.microsoft.com/office/drawing/2014/main" id="{EE66FA48-C3DC-0B4C-8681-B2801E310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667E646-04CE-BA49-9833-703A24C633C4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1315" name="文本框 6">
            <a:extLst>
              <a:ext uri="{FF2B5EF4-FFF2-40B4-BE49-F238E27FC236}">
                <a16:creationId xmlns:a16="http://schemas.microsoft.com/office/drawing/2014/main" id="{41928219-7839-FE42-82CB-EC0BD081F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1071563"/>
            <a:ext cx="2627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图像风格迁移</a:t>
            </a:r>
          </a:p>
        </p:txBody>
      </p:sp>
      <p:pic>
        <p:nvPicPr>
          <p:cNvPr id="141316" name="图片 2">
            <a:extLst>
              <a:ext uri="{FF2B5EF4-FFF2-40B4-BE49-F238E27FC236}">
                <a16:creationId xmlns:a16="http://schemas.microsoft.com/office/drawing/2014/main" id="{1081243B-C121-B541-938D-C429E58A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52588"/>
            <a:ext cx="6072187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图片 3">
            <a:extLst>
              <a:ext uri="{FF2B5EF4-FFF2-40B4-BE49-F238E27FC236}">
                <a16:creationId xmlns:a16="http://schemas.microsoft.com/office/drawing/2014/main" id="{1453BC1B-B40F-C84D-9306-B0200014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4071938"/>
            <a:ext cx="6154738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Rectangle 6">
            <a:extLst>
              <a:ext uri="{FF2B5EF4-FFF2-40B4-BE49-F238E27FC236}">
                <a16:creationId xmlns:a16="http://schemas.microsoft.com/office/drawing/2014/main" id="{852EB9D3-B78F-0745-8F8B-915E2D903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生成对抗网络在图像处理中的应用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3">
            <a:extLst>
              <a:ext uri="{FF2B5EF4-FFF2-40B4-BE49-F238E27FC236}">
                <a16:creationId xmlns:a16="http://schemas.microsoft.com/office/drawing/2014/main" id="{E478DF1F-13AD-9A4C-9E3E-9CF0239E7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F250BD4-816F-B943-B22D-3FBA6AAF50C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2339" name="灯片编号占位符 3">
            <a:extLst>
              <a:ext uri="{FF2B5EF4-FFF2-40B4-BE49-F238E27FC236}">
                <a16:creationId xmlns:a16="http://schemas.microsoft.com/office/drawing/2014/main" id="{EDA40360-6B86-8543-BB67-39DED0633530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54EB41E-5DED-2943-96FB-1849D5A108B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2340" name="文本框 6">
            <a:extLst>
              <a:ext uri="{FF2B5EF4-FFF2-40B4-BE49-F238E27FC236}">
                <a16:creationId xmlns:a16="http://schemas.microsoft.com/office/drawing/2014/main" id="{C260BA5D-0C82-AC4E-ABB9-2AA31008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1071563"/>
            <a:ext cx="2627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图像风格迁移</a:t>
            </a:r>
          </a:p>
        </p:txBody>
      </p:sp>
      <p:pic>
        <p:nvPicPr>
          <p:cNvPr id="142341" name="图片 4">
            <a:extLst>
              <a:ext uri="{FF2B5EF4-FFF2-40B4-BE49-F238E27FC236}">
                <a16:creationId xmlns:a16="http://schemas.microsoft.com/office/drawing/2014/main" id="{4FE6ACCD-2217-0443-8E36-9F6F1F11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14500"/>
            <a:ext cx="5867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2" name="图片 5">
            <a:extLst>
              <a:ext uri="{FF2B5EF4-FFF2-40B4-BE49-F238E27FC236}">
                <a16:creationId xmlns:a16="http://schemas.microsoft.com/office/drawing/2014/main" id="{9E4076B9-C4E0-2E4F-A115-7FFFF5E16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67200"/>
            <a:ext cx="58467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3" name="Rectangle 6">
            <a:extLst>
              <a:ext uri="{FF2B5EF4-FFF2-40B4-BE49-F238E27FC236}">
                <a16:creationId xmlns:a16="http://schemas.microsoft.com/office/drawing/2014/main" id="{5C4262AF-022A-CC42-A865-02BB39C6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生成对抗网络在图像处理中的应用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灯片编号占位符 3">
            <a:extLst>
              <a:ext uri="{FF2B5EF4-FFF2-40B4-BE49-F238E27FC236}">
                <a16:creationId xmlns:a16="http://schemas.microsoft.com/office/drawing/2014/main" id="{846659B7-84E2-2048-B2AA-49C675EAE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6707D0D-E835-E342-8F9F-C1FFCDB74C5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363" name="灯片编号占位符 3">
            <a:extLst>
              <a:ext uri="{FF2B5EF4-FFF2-40B4-BE49-F238E27FC236}">
                <a16:creationId xmlns:a16="http://schemas.microsoft.com/office/drawing/2014/main" id="{4962DD9C-382A-ED43-BD10-AD727A3A8583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CBFE670-7DC7-7146-9D7D-52ED707BF88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364" name="文本框 6">
            <a:extLst>
              <a:ext uri="{FF2B5EF4-FFF2-40B4-BE49-F238E27FC236}">
                <a16:creationId xmlns:a16="http://schemas.microsoft.com/office/drawing/2014/main" id="{19CB6DDA-798F-C140-A9CC-3B36B45A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1071563"/>
            <a:ext cx="2627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图像风格迁移</a:t>
            </a:r>
          </a:p>
        </p:txBody>
      </p:sp>
      <p:pic>
        <p:nvPicPr>
          <p:cNvPr id="143365" name="图片 1">
            <a:extLst>
              <a:ext uri="{FF2B5EF4-FFF2-40B4-BE49-F238E27FC236}">
                <a16:creationId xmlns:a16="http://schemas.microsoft.com/office/drawing/2014/main" id="{B5478195-E06E-8C4A-AA41-8BC67188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0725"/>
            <a:ext cx="426720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6" name="图片 2">
            <a:extLst>
              <a:ext uri="{FF2B5EF4-FFF2-40B4-BE49-F238E27FC236}">
                <a16:creationId xmlns:a16="http://schemas.microsoft.com/office/drawing/2014/main" id="{43C1FF5D-0138-7347-B820-CB4219B4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2006600"/>
            <a:ext cx="4403725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7" name="Rectangle 1">
            <a:extLst>
              <a:ext uri="{FF2B5EF4-FFF2-40B4-BE49-F238E27FC236}">
                <a16:creationId xmlns:a16="http://schemas.microsoft.com/office/drawing/2014/main" id="{A33234C3-DF03-914B-AD39-1EA9A0812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238875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zh-CN" sz="2000">
                <a:cs typeface="Times New Roman" panose="02020603050405020304" pitchFamily="18" charset="0"/>
              </a:rPr>
              <a:t>世纪英国画家特纳的《沉船》</a:t>
            </a:r>
            <a:endParaRPr lang="zh-CN" altLang="en-US" sz="2000"/>
          </a:p>
        </p:txBody>
      </p:sp>
      <p:sp>
        <p:nvSpPr>
          <p:cNvPr id="143368" name="Rectangle 2">
            <a:extLst>
              <a:ext uri="{FF2B5EF4-FFF2-40B4-BE49-F238E27FC236}">
                <a16:creationId xmlns:a16="http://schemas.microsoft.com/office/drawing/2014/main" id="{30B3B503-C506-8C45-9570-95A82762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691188"/>
            <a:ext cx="28956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>
                <a:solidFill>
                  <a:srgbClr val="0000FF"/>
                </a:solidFill>
                <a:cs typeface="Times New Roman" panose="02020603050405020304" pitchFamily="18" charset="0"/>
              </a:rPr>
              <a:t>另一种风格的《沉船》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143369" name="Rectangle 12">
            <a:extLst>
              <a:ext uri="{FF2B5EF4-FFF2-40B4-BE49-F238E27FC236}">
                <a16:creationId xmlns:a16="http://schemas.microsoft.com/office/drawing/2014/main" id="{165CB878-EADE-CA4A-9D57-E8DC7996A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5638800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德国小镇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143370" name="Rectangle 6">
            <a:extLst>
              <a:ext uri="{FF2B5EF4-FFF2-40B4-BE49-F238E27FC236}">
                <a16:creationId xmlns:a16="http://schemas.microsoft.com/office/drawing/2014/main" id="{9E28E7AE-8A61-154B-9859-BC74DA405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生成对抗网络在图像处理中的应用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灯片编号占位符 3">
            <a:extLst>
              <a:ext uri="{FF2B5EF4-FFF2-40B4-BE49-F238E27FC236}">
                <a16:creationId xmlns:a16="http://schemas.microsoft.com/office/drawing/2014/main" id="{1E60AAE1-C599-B848-B525-CC7080173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74E1CAE-7552-FF43-BB18-B80BACA86FF4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4387" name="灯片编号占位符 3">
            <a:extLst>
              <a:ext uri="{FF2B5EF4-FFF2-40B4-BE49-F238E27FC236}">
                <a16:creationId xmlns:a16="http://schemas.microsoft.com/office/drawing/2014/main" id="{38CFAD9D-DA36-E145-B441-9C6A47230939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F86ED2E-958C-FE4B-B665-C1D4D5D8A66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4388" name="文本框 6">
            <a:extLst>
              <a:ext uri="{FF2B5EF4-FFF2-40B4-BE49-F238E27FC236}">
                <a16:creationId xmlns:a16="http://schemas.microsoft.com/office/drawing/2014/main" id="{1BEFFBC3-D9CE-514C-8C76-901FA9123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1071563"/>
            <a:ext cx="2627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图像翻译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4389" name="图片 181">
            <a:extLst>
              <a:ext uri="{FF2B5EF4-FFF2-40B4-BE49-F238E27FC236}">
                <a16:creationId xmlns:a16="http://schemas.microsoft.com/office/drawing/2014/main" id="{19B35BA8-80AE-084B-AB18-547A8691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280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0" name="图片 174" descr="1494922522(1)">
            <a:extLst>
              <a:ext uri="{FF2B5EF4-FFF2-40B4-BE49-F238E27FC236}">
                <a16:creationId xmlns:a16="http://schemas.microsoft.com/office/drawing/2014/main" id="{317BE5BA-B9EF-A447-B267-286A26C1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1830"/>
          <a:stretch>
            <a:fillRect/>
          </a:stretch>
        </p:blipFill>
        <p:spPr bwMode="auto">
          <a:xfrm>
            <a:off x="3419475" y="1844675"/>
            <a:ext cx="25908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4391" name="Object 4">
            <a:extLst>
              <a:ext uri="{FF2B5EF4-FFF2-40B4-BE49-F238E27FC236}">
                <a16:creationId xmlns:a16="http://schemas.microsoft.com/office/drawing/2014/main" id="{B4B346D9-59AF-B14B-AD58-3BE7DF1B6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1844675"/>
          <a:ext cx="26320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0" r:id="rId5" imgW="6578600" imgH="3263900" progId="Visio.Drawing.15">
                  <p:embed/>
                </p:oleObj>
              </mc:Choice>
              <mc:Fallback>
                <p:oleObj r:id="rId5" imgW="6578600" imgH="32639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844675"/>
                        <a:ext cx="26320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2" name="矩形 11">
            <a:extLst>
              <a:ext uri="{FF2B5EF4-FFF2-40B4-BE49-F238E27FC236}">
                <a16:creationId xmlns:a16="http://schemas.microsoft.com/office/drawing/2014/main" id="{C835CE10-9A0B-1440-AF9B-03B28AC5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573463"/>
            <a:ext cx="223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>
                <a:solidFill>
                  <a:srgbClr val="0000CC"/>
                </a:solidFill>
              </a:rPr>
              <a:t>地图生成航拍图像</a:t>
            </a:r>
            <a:endParaRPr lang="zh-CN" altLang="en-US" sz="2000">
              <a:solidFill>
                <a:srgbClr val="0000CC"/>
              </a:solidFill>
            </a:endParaRPr>
          </a:p>
        </p:txBody>
      </p:sp>
      <p:sp>
        <p:nvSpPr>
          <p:cNvPr id="144393" name="矩形 12">
            <a:extLst>
              <a:ext uri="{FF2B5EF4-FFF2-40B4-BE49-F238E27FC236}">
                <a16:creationId xmlns:a16="http://schemas.microsoft.com/office/drawing/2014/main" id="{1AFB1B4D-5F8D-A74F-8192-0F22F28A2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500438"/>
            <a:ext cx="223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>
                <a:solidFill>
                  <a:srgbClr val="0000CC"/>
                </a:solidFill>
              </a:rPr>
              <a:t>轮廓图像生成照片</a:t>
            </a:r>
            <a:endParaRPr lang="zh-CN" altLang="en-US" sz="2000">
              <a:solidFill>
                <a:srgbClr val="0000CC"/>
              </a:solidFill>
            </a:endParaRPr>
          </a:p>
        </p:txBody>
      </p:sp>
      <p:sp>
        <p:nvSpPr>
          <p:cNvPr id="144394" name="矩形 13">
            <a:extLst>
              <a:ext uri="{FF2B5EF4-FFF2-40B4-BE49-F238E27FC236}">
                <a16:creationId xmlns:a16="http://schemas.microsoft.com/office/drawing/2014/main" id="{3CB14B17-E4C5-954C-948B-655AD37E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3" y="3500438"/>
            <a:ext cx="2749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>
                <a:solidFill>
                  <a:srgbClr val="0000CC"/>
                </a:solidFill>
              </a:rPr>
              <a:t>白天图像生成对应夜景</a:t>
            </a:r>
            <a:endParaRPr lang="zh-CN" altLang="en-US" sz="2000">
              <a:solidFill>
                <a:srgbClr val="0000CC"/>
              </a:solidFill>
            </a:endParaRPr>
          </a:p>
        </p:txBody>
      </p:sp>
      <p:pic>
        <p:nvPicPr>
          <p:cNvPr id="144395" name="图片 91">
            <a:extLst>
              <a:ext uri="{FF2B5EF4-FFF2-40B4-BE49-F238E27FC236}">
                <a16:creationId xmlns:a16="http://schemas.microsoft.com/office/drawing/2014/main" id="{A4FB8B2F-F639-294C-BE24-373EB41E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392613"/>
            <a:ext cx="1008063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6" name="图片 92">
            <a:extLst>
              <a:ext uri="{FF2B5EF4-FFF2-40B4-BE49-F238E27FC236}">
                <a16:creationId xmlns:a16="http://schemas.microsoft.com/office/drawing/2014/main" id="{D7FCAD60-22CA-DD42-9583-8AAE9F65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365625"/>
            <a:ext cx="4103688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7" name="矩形 16">
            <a:extLst>
              <a:ext uri="{FF2B5EF4-FFF2-40B4-BE49-F238E27FC236}">
                <a16:creationId xmlns:a16="http://schemas.microsoft.com/office/drawing/2014/main" id="{854B1BCF-51D1-8842-9786-54AB2CF5F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6092825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>
                <a:solidFill>
                  <a:srgbClr val="0000CC"/>
                </a:solidFill>
              </a:rPr>
              <a:t>多模态图像翻译</a:t>
            </a:r>
            <a:endParaRPr lang="zh-CN" altLang="en-US" sz="2000">
              <a:solidFill>
                <a:srgbClr val="0000CC"/>
              </a:solidFill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C2BEDBCA-A6ED-2147-ACA9-76F610F9A348}"/>
              </a:ext>
            </a:extLst>
          </p:cNvPr>
          <p:cNvSpPr/>
          <p:nvPr/>
        </p:nvSpPr>
        <p:spPr>
          <a:xfrm>
            <a:off x="2339975" y="5157788"/>
            <a:ext cx="93662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4399" name="Rectangle 6">
            <a:extLst>
              <a:ext uri="{FF2B5EF4-FFF2-40B4-BE49-F238E27FC236}">
                <a16:creationId xmlns:a16="http://schemas.microsoft.com/office/drawing/2014/main" id="{915D8C0E-728E-C04E-81BA-FA920107A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图像处理</a:t>
            </a: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灯片编号占位符 3">
            <a:extLst>
              <a:ext uri="{FF2B5EF4-FFF2-40B4-BE49-F238E27FC236}">
                <a16:creationId xmlns:a16="http://schemas.microsoft.com/office/drawing/2014/main" id="{6049381F-248B-4E48-97C9-3BED13136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8CD8233-B98C-CF45-994E-16C76A85056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5411" name="灯片编号占位符 3">
            <a:extLst>
              <a:ext uri="{FF2B5EF4-FFF2-40B4-BE49-F238E27FC236}">
                <a16:creationId xmlns:a16="http://schemas.microsoft.com/office/drawing/2014/main" id="{35BE7AA8-1B32-2046-A90B-3DCFD5EA601F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EF6C0B6-9C79-BB41-9AA6-6E2F2C8F0C1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5412" name="矩形 16">
            <a:extLst>
              <a:ext uri="{FF2B5EF4-FFF2-40B4-BE49-F238E27FC236}">
                <a16:creationId xmlns:a16="http://schemas.microsoft.com/office/drawing/2014/main" id="{FDE56BAC-3C27-5A42-8E99-51E7BD37F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010150"/>
            <a:ext cx="2855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Deep Dream</a:t>
            </a:r>
            <a:r>
              <a:rPr lang="zh-CN" altLang="zh-CN" sz="2400"/>
              <a:t>的画作</a:t>
            </a:r>
            <a:endParaRPr lang="zh-CN" altLang="en-US" sz="2400">
              <a:solidFill>
                <a:srgbClr val="0000CC"/>
              </a:solidFill>
            </a:endParaRPr>
          </a:p>
        </p:txBody>
      </p:sp>
      <p:sp>
        <p:nvSpPr>
          <p:cNvPr id="145413" name="Rectangle 6">
            <a:extLst>
              <a:ext uri="{FF2B5EF4-FFF2-40B4-BE49-F238E27FC236}">
                <a16:creationId xmlns:a16="http://schemas.microsoft.com/office/drawing/2014/main" id="{E8276D81-9032-B742-A4B0-96A727AC8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艺术创作</a:t>
            </a: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45414" name="图片 3">
            <a:extLst>
              <a:ext uri="{FF2B5EF4-FFF2-40B4-BE49-F238E27FC236}">
                <a16:creationId xmlns:a16="http://schemas.microsoft.com/office/drawing/2014/main" id="{CED4E27E-2EDC-B748-B186-B58B0366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6213"/>
            <a:ext cx="40513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图片 4">
            <a:extLst>
              <a:ext uri="{FF2B5EF4-FFF2-40B4-BE49-F238E27FC236}">
                <a16:creationId xmlns:a16="http://schemas.microsoft.com/office/drawing/2014/main" id="{06256989-693F-9B47-BED6-11D4B650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38" y="1446213"/>
            <a:ext cx="4090987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6" name="矩形 16">
            <a:extLst>
              <a:ext uri="{FF2B5EF4-FFF2-40B4-BE49-F238E27FC236}">
                <a16:creationId xmlns:a16="http://schemas.microsoft.com/office/drawing/2014/main" id="{8871D2DF-7646-CA48-BD8A-F85ED2ED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010150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/>
              <a:t>机器人作画</a:t>
            </a:r>
            <a:endParaRPr lang="zh-CN" altLang="en-US" sz="240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灯片编号占位符 3">
            <a:extLst>
              <a:ext uri="{FF2B5EF4-FFF2-40B4-BE49-F238E27FC236}">
                <a16:creationId xmlns:a16="http://schemas.microsoft.com/office/drawing/2014/main" id="{61B35B37-6F4F-FF41-992D-23651FAE4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DD358F6-121B-7A46-B545-039C41CC20C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6435" name="灯片编号占位符 3">
            <a:extLst>
              <a:ext uri="{FF2B5EF4-FFF2-40B4-BE49-F238E27FC236}">
                <a16:creationId xmlns:a16="http://schemas.microsoft.com/office/drawing/2014/main" id="{8454D50D-0637-BB49-B57C-5D91BDB71492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0E159A9-9F2C-204C-82E0-594C33FDC0C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6436" name="Rectangle 6">
            <a:extLst>
              <a:ext uri="{FF2B5EF4-FFF2-40B4-BE49-F238E27FC236}">
                <a16:creationId xmlns:a16="http://schemas.microsoft.com/office/drawing/2014/main" id="{32C53524-BD99-3B42-A2AD-8D96471C1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生成对抗网络在语言处理中的应用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963FCE-E0DE-C642-87C3-E86358B24C2E}"/>
              </a:ext>
            </a:extLst>
          </p:cNvPr>
          <p:cNvSpPr/>
          <p:nvPr/>
        </p:nvSpPr>
        <p:spPr>
          <a:xfrm>
            <a:off x="4959350" y="2033588"/>
            <a:ext cx="3897313" cy="1016000"/>
          </a:xfrm>
          <a:prstGeom prst="rect">
            <a:avLst/>
          </a:prstGeom>
        </p:spPr>
        <p:txBody>
          <a:bodyPr>
            <a:spAutoFit/>
          </a:bodyPr>
          <a:lstStyle>
            <a:lvl1pPr indent="3048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这朵花有着长长的粉色花瓣和朝上的橘黄色雄蕊。</a:t>
            </a:r>
          </a:p>
        </p:txBody>
      </p:sp>
      <p:sp>
        <p:nvSpPr>
          <p:cNvPr id="146438" name="Rectangle 5">
            <a:extLst>
              <a:ext uri="{FF2B5EF4-FFF2-40B4-BE49-F238E27FC236}">
                <a16:creationId xmlns:a16="http://schemas.microsoft.com/office/drawing/2014/main" id="{BB1303DF-3FFA-5D48-882D-AC8C2209B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1031875"/>
            <a:ext cx="3416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从文字描述生成图片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698A5C-4876-A645-86AC-38C3FA458CC5}"/>
              </a:ext>
            </a:extLst>
          </p:cNvPr>
          <p:cNvSpPr/>
          <p:nvPr/>
        </p:nvSpPr>
        <p:spPr>
          <a:xfrm>
            <a:off x="339725" y="2030413"/>
            <a:ext cx="3897313" cy="1477962"/>
          </a:xfrm>
          <a:prstGeom prst="rect">
            <a:avLst/>
          </a:prstGeom>
        </p:spPr>
        <p:txBody>
          <a:bodyPr>
            <a:spAutoFit/>
          </a:bodyPr>
          <a:lstStyle>
            <a:lvl1pPr indent="3048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这只小鸟有着小小的鸟喙、胫骨和双足，蓝色的冠部和覆羽，以及黑色的脸颊。</a:t>
            </a:r>
          </a:p>
        </p:txBody>
      </p:sp>
      <p:pic>
        <p:nvPicPr>
          <p:cNvPr id="146440" name="图片 4" descr="屏幕剪辑">
            <a:extLst>
              <a:ext uri="{FF2B5EF4-FFF2-40B4-BE49-F238E27FC236}">
                <a16:creationId xmlns:a16="http://schemas.microsoft.com/office/drawing/2014/main" id="{B98F4062-E223-1743-8C89-F8652DE0F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3983038"/>
            <a:ext cx="4421188" cy="2265362"/>
          </a:xfrm>
          <a:prstGeom prst="rect">
            <a:avLst/>
          </a:prstGeom>
          <a:noFill/>
          <a:ln w="38100">
            <a:solidFill>
              <a:srgbClr val="187DC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1" name="图片 5" descr="屏幕剪辑">
            <a:extLst>
              <a:ext uri="{FF2B5EF4-FFF2-40B4-BE49-F238E27FC236}">
                <a16:creationId xmlns:a16="http://schemas.microsoft.com/office/drawing/2014/main" id="{376B2638-003B-8944-9AAB-D459FA968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3962400"/>
            <a:ext cx="4459287" cy="2286000"/>
          </a:xfrm>
          <a:prstGeom prst="rect">
            <a:avLst/>
          </a:prstGeom>
          <a:noFill/>
          <a:ln w="38100">
            <a:solidFill>
              <a:srgbClr val="187DC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灯片编号占位符 3">
            <a:extLst>
              <a:ext uri="{FF2B5EF4-FFF2-40B4-BE49-F238E27FC236}">
                <a16:creationId xmlns:a16="http://schemas.microsoft.com/office/drawing/2014/main" id="{AA5B70DC-2A12-5341-A357-9D6F2CE4B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665E79F-402A-414B-A7E1-4B337C8CE96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7459" name="灯片编号占位符 3">
            <a:extLst>
              <a:ext uri="{FF2B5EF4-FFF2-40B4-BE49-F238E27FC236}">
                <a16:creationId xmlns:a16="http://schemas.microsoft.com/office/drawing/2014/main" id="{96A44706-C924-7D40-B55B-3DD88B9B2C04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7613131-8B65-9640-8E2E-36D93DC2B30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7460" name="文本框 17">
            <a:extLst>
              <a:ext uri="{FF2B5EF4-FFF2-40B4-BE49-F238E27FC236}">
                <a16:creationId xmlns:a16="http://schemas.microsoft.com/office/drawing/2014/main" id="{0BC0E4E7-4E09-0542-8290-1FCA6B31B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3589338"/>
            <a:ext cx="7397750" cy="170815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indent="719138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/>
              <a:t>2017</a:t>
            </a:r>
            <a:r>
              <a:rPr lang="zh-CN" altLang="en-US"/>
              <a:t>年清华孙茂松团队的</a:t>
            </a:r>
            <a:r>
              <a: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计算机古诗</a:t>
            </a:r>
            <a:endParaRPr lang="en-US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作诗系统检验现有神经网络深度学习</a:t>
            </a:r>
            <a:endParaRPr lang="en-US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主流模型的能力</a:t>
            </a:r>
          </a:p>
        </p:txBody>
      </p:sp>
      <p:sp>
        <p:nvSpPr>
          <p:cNvPr id="147461" name="矩形 14">
            <a:extLst>
              <a:ext uri="{FF2B5EF4-FFF2-40B4-BE49-F238E27FC236}">
                <a16:creationId xmlns:a16="http://schemas.microsoft.com/office/drawing/2014/main" id="{82BE5CE4-37B6-204F-8E43-77B5759D6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3351213"/>
            <a:ext cx="1781175" cy="4254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九歌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462" name="矩形 1">
            <a:extLst>
              <a:ext uri="{FF2B5EF4-FFF2-40B4-BE49-F238E27FC236}">
                <a16:creationId xmlns:a16="http://schemas.microsoft.com/office/drawing/2014/main" id="{318D213C-D119-204B-9837-4C5EF4BB2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597025"/>
            <a:ext cx="68976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诗歌写作</a:t>
            </a:r>
          </a:p>
        </p:txBody>
      </p:sp>
      <p:sp>
        <p:nvSpPr>
          <p:cNvPr id="147463" name="Rectangle 6">
            <a:extLst>
              <a:ext uri="{FF2B5EF4-FFF2-40B4-BE49-F238E27FC236}">
                <a16:creationId xmlns:a16="http://schemas.microsoft.com/office/drawing/2014/main" id="{1A1AAFDD-E609-3B48-A41C-ABD91E82E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生成对抗网络在语言处理中的应用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灯片编号占位符 3">
            <a:extLst>
              <a:ext uri="{FF2B5EF4-FFF2-40B4-BE49-F238E27FC236}">
                <a16:creationId xmlns:a16="http://schemas.microsoft.com/office/drawing/2014/main" id="{E2A3859D-D93A-8843-B307-93869D9E98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23923E2-6D47-3F4C-9F95-534CF6453E7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8483" name="灯片编号占位符 3">
            <a:extLst>
              <a:ext uri="{FF2B5EF4-FFF2-40B4-BE49-F238E27FC236}">
                <a16:creationId xmlns:a16="http://schemas.microsoft.com/office/drawing/2014/main" id="{39475AF3-B155-FA4D-BC3F-4D5D94313EEB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8766DD7-41D8-3649-93EE-7D397C637C2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8484" name="Rectangle 6">
            <a:extLst>
              <a:ext uri="{FF2B5EF4-FFF2-40B4-BE49-F238E27FC236}">
                <a16:creationId xmlns:a16="http://schemas.microsoft.com/office/drawing/2014/main" id="{CABA4F0E-53A5-874A-9FE3-31458D77A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生成对抗网络在视频生成中的应用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8485" name="Text Box 11">
            <a:extLst>
              <a:ext uri="{FF2B5EF4-FFF2-40B4-BE49-F238E27FC236}">
                <a16:creationId xmlns:a16="http://schemas.microsoft.com/office/drawing/2014/main" id="{0B7118F0-38CF-0545-967C-08F9CB689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828675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●</a:t>
            </a:r>
            <a:r>
              <a:rPr lang="zh-CN" altLang="en-US" b="1">
                <a:latin typeface="Times New Roman" panose="02020603050405020304" pitchFamily="18" charset="0"/>
              </a:rPr>
              <a:t>换脸：以</a:t>
            </a:r>
            <a:r>
              <a:rPr lang="en-US" altLang="zh-CN" b="1">
                <a:latin typeface="Times New Roman" panose="02020603050405020304" pitchFamily="18" charset="0"/>
              </a:rPr>
              <a:t>GAN</a:t>
            </a:r>
            <a:r>
              <a:rPr lang="zh-CN" altLang="en-US" b="1">
                <a:latin typeface="Times New Roman" panose="02020603050405020304" pitchFamily="18" charset="0"/>
              </a:rPr>
              <a:t>为代表的</a:t>
            </a:r>
            <a:r>
              <a:rPr lang="en-US" altLang="zh-CN" b="1">
                <a:latin typeface="Times New Roman" panose="02020603050405020304" pitchFamily="18" charset="0"/>
              </a:rPr>
              <a:t>AI</a:t>
            </a:r>
            <a:r>
              <a:rPr lang="zh-CN" altLang="en-US" b="1">
                <a:latin typeface="Times New Roman" panose="02020603050405020304" pitchFamily="18" charset="0"/>
              </a:rPr>
              <a:t>换脸术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●</a:t>
            </a:r>
            <a:r>
              <a:rPr lang="zh-CN" altLang="en-US" b="1">
                <a:latin typeface="Times New Roman" panose="02020603050405020304" pitchFamily="18" charset="0"/>
              </a:rPr>
              <a:t>南加州大学的</a:t>
            </a:r>
            <a:r>
              <a:rPr lang="en-US" altLang="zh-CN" b="1">
                <a:latin typeface="Times New Roman" panose="02020603050405020304" pitchFamily="18" charset="0"/>
              </a:rPr>
              <a:t>Pinscreen</a:t>
            </a:r>
            <a:r>
              <a:rPr lang="zh-CN" altLang="en-US" b="1">
                <a:latin typeface="Times New Roman" panose="02020603050405020304" pitchFamily="18" charset="0"/>
              </a:rPr>
              <a:t>团队的实时</a:t>
            </a:r>
            <a:r>
              <a:rPr lang="en-US" altLang="zh-CN" b="1">
                <a:latin typeface="Times New Roman" panose="02020603050405020304" pitchFamily="18" charset="0"/>
              </a:rPr>
              <a:t>3D</a:t>
            </a:r>
            <a:r>
              <a:rPr lang="zh-CN" altLang="en-US" b="1">
                <a:latin typeface="Times New Roman" panose="02020603050405020304" pitchFamily="18" charset="0"/>
              </a:rPr>
              <a:t>变脸技术。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●</a:t>
            </a:r>
            <a:r>
              <a:rPr lang="zh-CN" altLang="en-US" b="1">
                <a:latin typeface="Times New Roman" panose="02020603050405020304" pitchFamily="18" charset="0"/>
              </a:rPr>
              <a:t>美国国防部</a:t>
            </a:r>
            <a:r>
              <a:rPr lang="en-US" altLang="zh-CN" b="1">
                <a:latin typeface="Times New Roman" panose="02020603050405020304" pitchFamily="18" charset="0"/>
              </a:rPr>
              <a:t>AI</a:t>
            </a:r>
            <a:r>
              <a:rPr lang="zh-CN" altLang="en-US" b="1">
                <a:latin typeface="Times New Roman" panose="02020603050405020304" pitchFamily="18" charset="0"/>
              </a:rPr>
              <a:t>侦测工具，以</a:t>
            </a:r>
            <a:r>
              <a:rPr lang="en-US" altLang="zh-CN" b="1">
                <a:latin typeface="Times New Roman" panose="02020603050405020304" pitchFamily="18" charset="0"/>
              </a:rPr>
              <a:t>AI</a:t>
            </a:r>
            <a:r>
              <a:rPr lang="zh-CN" altLang="en-US" b="1">
                <a:latin typeface="Times New Roman" panose="02020603050405020304" pitchFamily="18" charset="0"/>
              </a:rPr>
              <a:t>攻</a:t>
            </a:r>
            <a:r>
              <a:rPr lang="en-US" altLang="zh-CN" b="1">
                <a:latin typeface="Times New Roman" panose="02020603050405020304" pitchFamily="18" charset="0"/>
              </a:rPr>
              <a:t>AI </a:t>
            </a:r>
            <a:r>
              <a:rPr lang="zh-CN" altLang="en-US" b="1">
                <a:latin typeface="Times New Roman" panose="02020603050405020304" pitchFamily="18" charset="0"/>
              </a:rPr>
              <a:t>，反换脸精度</a:t>
            </a:r>
            <a:r>
              <a:rPr lang="en-US" altLang="zh-CN" b="1">
                <a:latin typeface="Times New Roman" panose="02020603050405020304" pitchFamily="18" charset="0"/>
              </a:rPr>
              <a:t>99%</a:t>
            </a:r>
            <a:r>
              <a:rPr lang="zh-CN" altLang="en-US" b="1">
                <a:latin typeface="Times New Roman" panose="02020603050405020304" pitchFamily="18" charset="0"/>
              </a:rPr>
              <a:t>。</a:t>
            </a:r>
            <a:endParaRPr lang="en-US" altLang="zh-CN" b="1"/>
          </a:p>
        </p:txBody>
      </p:sp>
      <p:sp>
        <p:nvSpPr>
          <p:cNvPr id="148486" name="Text Box 11">
            <a:extLst>
              <a:ext uri="{FF2B5EF4-FFF2-40B4-BE49-F238E27FC236}">
                <a16:creationId xmlns:a16="http://schemas.microsoft.com/office/drawing/2014/main" id="{69E9B319-F1D3-F646-8D08-D884FC700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581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AI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换脸术：</a:t>
            </a:r>
            <a:endParaRPr lang="en-US" altLang="zh-CN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灯片编号占位符 3">
            <a:extLst>
              <a:ext uri="{FF2B5EF4-FFF2-40B4-BE49-F238E27FC236}">
                <a16:creationId xmlns:a16="http://schemas.microsoft.com/office/drawing/2014/main" id="{082AA652-FED2-0D4E-9827-01A91B3A2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3EC4FAA-E95F-2D48-87C1-0C679AC9F9D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9507" name="灯片编号占位符 3">
            <a:extLst>
              <a:ext uri="{FF2B5EF4-FFF2-40B4-BE49-F238E27FC236}">
                <a16:creationId xmlns:a16="http://schemas.microsoft.com/office/drawing/2014/main" id="{8E6A4332-9CCA-0749-B878-54B2E3FC4F15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C458A83-D1B1-B448-8CB6-AE108D87F1E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9508" name="Text Box 11">
            <a:extLst>
              <a:ext uri="{FF2B5EF4-FFF2-40B4-BE49-F238E27FC236}">
                <a16:creationId xmlns:a16="http://schemas.microsoft.com/office/drawing/2014/main" id="{CF1C0841-37A7-B64F-B7B5-4DCD0F61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785938"/>
            <a:ext cx="82867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3300"/>
                </a:solidFill>
              </a:rPr>
              <a:t>●</a:t>
            </a:r>
            <a:r>
              <a:rPr lang="en-US" altLang="zh-CN" b="1">
                <a:latin typeface="Times New Roman" panose="02020603050405020304" pitchFamily="18" charset="0"/>
              </a:rPr>
              <a:t> 2018</a:t>
            </a:r>
            <a:r>
              <a:rPr lang="zh-CN" altLang="en-US" b="1">
                <a:latin typeface="Times New Roman" panose="02020603050405020304" pitchFamily="18" charset="0"/>
              </a:rPr>
              <a:t>年</a:t>
            </a:r>
            <a:r>
              <a:rPr lang="en-US" altLang="zh-CN" b="1">
                <a:latin typeface="Times New Roman" panose="02020603050405020304" pitchFamily="18" charset="0"/>
              </a:rPr>
              <a:t>11</a:t>
            </a:r>
            <a:r>
              <a:rPr lang="zh-CN" altLang="en-US" b="1">
                <a:latin typeface="Times New Roman" panose="02020603050405020304" pitchFamily="18" charset="0"/>
              </a:rPr>
              <a:t>月</a:t>
            </a:r>
            <a:r>
              <a:rPr lang="en-US" altLang="zh-CN" b="1">
                <a:latin typeface="Times New Roman" panose="02020603050405020304" pitchFamily="18" charset="0"/>
              </a:rPr>
              <a:t>7-9</a:t>
            </a:r>
            <a:r>
              <a:rPr lang="zh-CN" altLang="en-US" b="1">
                <a:latin typeface="Times New Roman" panose="02020603050405020304" pitchFamily="18" charset="0"/>
              </a:rPr>
              <a:t>日，在乌镇第五届世界互联网大会上，新华社对外宣布：中国首个“人工智能主持人”正式上岗。</a:t>
            </a:r>
            <a:endParaRPr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149509" name="Text Box 11">
            <a:extLst>
              <a:ext uri="{FF2B5EF4-FFF2-40B4-BE49-F238E27FC236}">
                <a16:creationId xmlns:a16="http://schemas.microsoft.com/office/drawing/2014/main" id="{4E481F63-8878-E445-97CD-C6D93E40A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1143000"/>
            <a:ext cx="3333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新闻播报机器人</a:t>
            </a:r>
            <a:endParaRPr lang="en-US" altLang="zh-CN" b="1">
              <a:solidFill>
                <a:srgbClr val="0000FF"/>
              </a:solidFill>
            </a:endParaRPr>
          </a:p>
        </p:txBody>
      </p:sp>
      <p:pic>
        <p:nvPicPr>
          <p:cNvPr id="149510" name="图片 10">
            <a:extLst>
              <a:ext uri="{FF2B5EF4-FFF2-40B4-BE49-F238E27FC236}">
                <a16:creationId xmlns:a16="http://schemas.microsoft.com/office/drawing/2014/main" id="{0F73E227-57A3-1847-8759-86A9F6E43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94063"/>
            <a:ext cx="66294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11" name="Rectangle 6">
            <a:extLst>
              <a:ext uri="{FF2B5EF4-FFF2-40B4-BE49-F238E27FC236}">
                <a16:creationId xmlns:a16="http://schemas.microsoft.com/office/drawing/2014/main" id="{D907D944-DD1D-7B42-85A7-3CF5989E6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生成对抗网络在视频生成中的应用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>
            <a:extLst>
              <a:ext uri="{FF2B5EF4-FFF2-40B4-BE49-F238E27FC236}">
                <a16:creationId xmlns:a16="http://schemas.microsoft.com/office/drawing/2014/main" id="{3F055433-06A4-0345-8AD7-4041867EF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B7D7EEC-F3D5-CB4D-831F-7CD98F1084A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8435" name="Rectangle 41">
            <a:extLst>
              <a:ext uri="{FF2B5EF4-FFF2-40B4-BE49-F238E27FC236}">
                <a16:creationId xmlns:a16="http://schemas.microsoft.com/office/drawing/2014/main" id="{F662FBE2-3F5D-D343-9DEA-FB203EA72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21E4BA68-5B70-9241-A0B6-66C95D7CC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sp>
        <p:nvSpPr>
          <p:cNvPr id="192531" name="Rectangle 19">
            <a:extLst>
              <a:ext uri="{FF2B5EF4-FFF2-40B4-BE49-F238E27FC236}">
                <a16:creationId xmlns:a16="http://schemas.microsoft.com/office/drawing/2014/main" id="{E594F938-51B4-8A47-B265-6DEE11AC2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8382000" cy="350520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chemeClr val="bg1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8438" name="Rectangle 20">
            <a:extLst>
              <a:ext uri="{FF2B5EF4-FFF2-40B4-BE49-F238E27FC236}">
                <a16:creationId xmlns:a16="http://schemas.microsoft.com/office/drawing/2014/main" id="{BCB5E965-8291-9D4B-BA6E-2DDE91144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8642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7325" indent="-187325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6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            </a:t>
            </a:r>
            <a:r>
              <a:rPr lang="zh-CN" altLang="en-US" sz="2200" b="1">
                <a:latin typeface="Times New Roman" panose="02020603050405020304" pitchFamily="18" charset="0"/>
              </a:rPr>
              <a:t>：第  个神经元的输出。                 ：第  个神经元的阈值。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                                    ：外部输入。                 ：权值。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2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§"/>
            </a:pPr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600" b="1">
                <a:latin typeface="Times New Roman" panose="02020603050405020304" pitchFamily="18" charset="0"/>
              </a:rPr>
              <a:t>		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600" b="1">
                <a:latin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18439" name="Object 21">
            <a:extLst>
              <a:ext uri="{FF2B5EF4-FFF2-40B4-BE49-F238E27FC236}">
                <a16:creationId xmlns:a16="http://schemas.microsoft.com/office/drawing/2014/main" id="{D39FB9F5-F3CA-3C42-9431-3BC17716AC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581150"/>
          <a:ext cx="6858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r:id="rId4" imgW="7899400" imgH="4686300" progId="Equation.3">
                  <p:embed/>
                </p:oleObj>
              </mc:Choice>
              <mc:Fallback>
                <p:oleObj r:id="rId4" imgW="7899400" imgH="4686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81150"/>
                        <a:ext cx="6858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22">
            <a:extLst>
              <a:ext uri="{FF2B5EF4-FFF2-40B4-BE49-F238E27FC236}">
                <a16:creationId xmlns:a16="http://schemas.microsoft.com/office/drawing/2014/main" id="{D44EF07F-A4CC-BD44-B092-E492FC8745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600200"/>
          <a:ext cx="161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公式" r:id="rId6" imgW="2044700" imgH="3797300" progId="Equation.3">
                  <p:embed/>
                </p:oleObj>
              </mc:Choice>
              <mc:Fallback>
                <p:oleObj name="公式" r:id="rId6" imgW="2044700" imgH="37973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00200"/>
                        <a:ext cx="161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23">
            <a:extLst>
              <a:ext uri="{FF2B5EF4-FFF2-40B4-BE49-F238E27FC236}">
                <a16:creationId xmlns:a16="http://schemas.microsoft.com/office/drawing/2014/main" id="{1EB69F63-45AD-4945-B113-D687539D33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6338" y="1600200"/>
          <a:ext cx="2714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r:id="rId8" imgW="3213100" imgH="4686300" progId="Equation.3">
                  <p:embed/>
                </p:oleObj>
              </mc:Choice>
              <mc:Fallback>
                <p:oleObj r:id="rId8" imgW="3213100" imgH="46863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8" y="1600200"/>
                        <a:ext cx="2714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24">
            <a:extLst>
              <a:ext uri="{FF2B5EF4-FFF2-40B4-BE49-F238E27FC236}">
                <a16:creationId xmlns:a16="http://schemas.microsoft.com/office/drawing/2014/main" id="{ABD6ACC8-034C-7B40-8E6B-8E22F655BA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6663" y="1600200"/>
          <a:ext cx="1603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公式" r:id="rId10" imgW="2044700" imgH="3797300" progId="Equation.3">
                  <p:embed/>
                </p:oleObj>
              </mc:Choice>
              <mc:Fallback>
                <p:oleObj name="公式" r:id="rId10" imgW="2044700" imgH="37973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663" y="1600200"/>
                        <a:ext cx="1603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3" name="Object 25">
            <a:extLst>
              <a:ext uri="{FF2B5EF4-FFF2-40B4-BE49-F238E27FC236}">
                <a16:creationId xmlns:a16="http://schemas.microsoft.com/office/drawing/2014/main" id="{988DF584-B757-E64B-A3ED-0B460946A8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250" y="2008188"/>
          <a:ext cx="24955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12" imgW="21945600" imgH="4102100" progId="Equation.DSMT4">
                  <p:embed/>
                </p:oleObj>
              </mc:Choice>
              <mc:Fallback>
                <p:oleObj name="Equation" r:id="rId12" imgW="21945600" imgH="41021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2008188"/>
                        <a:ext cx="24955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26">
            <a:extLst>
              <a:ext uri="{FF2B5EF4-FFF2-40B4-BE49-F238E27FC236}">
                <a16:creationId xmlns:a16="http://schemas.microsoft.com/office/drawing/2014/main" id="{BCA86F28-7778-4F45-AB4F-221F557023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5425" y="1944688"/>
          <a:ext cx="133350" cy="17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14" imgW="2336800" imgH="3213100" progId="Equation.DSMT4">
                  <p:embed/>
                </p:oleObj>
              </mc:Choice>
              <mc:Fallback>
                <p:oleObj name="Equation" r:id="rId14" imgW="2336800" imgH="32131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1944688"/>
                        <a:ext cx="133350" cy="17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27">
            <a:extLst>
              <a:ext uri="{FF2B5EF4-FFF2-40B4-BE49-F238E27FC236}">
                <a16:creationId xmlns:a16="http://schemas.microsoft.com/office/drawing/2014/main" id="{7EE0EE85-3D64-6544-A0A0-76C8482E5F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981200"/>
          <a:ext cx="7620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16" imgW="6438900" imgH="4394200" progId="Equation.DSMT4">
                  <p:embed/>
                </p:oleObj>
              </mc:Choice>
              <mc:Fallback>
                <p:oleObj name="Equation" r:id="rId16" imgW="6438900" imgH="4394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81200"/>
                        <a:ext cx="7620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>
            <a:extLst>
              <a:ext uri="{FF2B5EF4-FFF2-40B4-BE49-F238E27FC236}">
                <a16:creationId xmlns:a16="http://schemas.microsoft.com/office/drawing/2014/main" id="{CA78C927-CF98-E945-86E8-D7C96CD41796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43200"/>
            <a:ext cx="8305800" cy="3357563"/>
            <a:chOff x="240" y="1728"/>
            <a:chExt cx="5232" cy="2115"/>
          </a:xfrm>
        </p:grpSpPr>
        <p:graphicFrame>
          <p:nvGraphicFramePr>
            <p:cNvPr id="18448" name="Object 29">
              <a:extLst>
                <a:ext uri="{FF2B5EF4-FFF2-40B4-BE49-F238E27FC236}">
                  <a16:creationId xmlns:a16="http://schemas.microsoft.com/office/drawing/2014/main" id="{E5765B15-B1BE-6547-A274-E110D473A1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1824"/>
            <a:ext cx="345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4" name="公式" r:id="rId18" imgW="2501900" imgH="508000" progId="Equation.3">
                    <p:embed/>
                  </p:oleObj>
                </mc:Choice>
                <mc:Fallback>
                  <p:oleObj name="公式" r:id="rId18" imgW="2501900" imgH="5080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824"/>
                          <a:ext cx="3456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9" name="Object 30">
              <a:extLst>
                <a:ext uri="{FF2B5EF4-FFF2-40B4-BE49-F238E27FC236}">
                  <a16:creationId xmlns:a16="http://schemas.microsoft.com/office/drawing/2014/main" id="{B8BF417F-813E-DA4B-A28A-FF9EAAB6EB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592"/>
            <a:ext cx="254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5" r:id="rId20" imgW="1854200" imgH="215900" progId="Equation.3">
                    <p:embed/>
                  </p:oleObj>
                </mc:Choice>
                <mc:Fallback>
                  <p:oleObj r:id="rId20" imgW="1854200" imgH="2159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592"/>
                          <a:ext cx="254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0" name="Object 31">
              <a:extLst>
                <a:ext uri="{FF2B5EF4-FFF2-40B4-BE49-F238E27FC236}">
                  <a16:creationId xmlns:a16="http://schemas.microsoft.com/office/drawing/2014/main" id="{F45A969E-3144-FA47-B5EE-980527AB63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" y="3072"/>
            <a:ext cx="960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6" r:id="rId22" imgW="17551400" imgH="5562600" progId="Equation.3">
                    <p:embed/>
                  </p:oleObj>
                </mc:Choice>
                <mc:Fallback>
                  <p:oleObj r:id="rId22" imgW="17551400" imgH="5562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072"/>
                          <a:ext cx="960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1" name="Object 32">
              <a:extLst>
                <a:ext uri="{FF2B5EF4-FFF2-40B4-BE49-F238E27FC236}">
                  <a16:creationId xmlns:a16="http://schemas.microsoft.com/office/drawing/2014/main" id="{807C5536-3604-8D42-B454-355EB42D75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3072"/>
            <a:ext cx="105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7" r:id="rId24" imgW="18427700" imgH="5270500" progId="Equation.3">
                    <p:embed/>
                  </p:oleObj>
                </mc:Choice>
                <mc:Fallback>
                  <p:oleObj r:id="rId24" imgW="18427700" imgH="52705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072"/>
                          <a:ext cx="1056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2" name="Object 33">
              <a:extLst>
                <a:ext uri="{FF2B5EF4-FFF2-40B4-BE49-F238E27FC236}">
                  <a16:creationId xmlns:a16="http://schemas.microsoft.com/office/drawing/2014/main" id="{BEDFED71-459F-AD47-8714-A4FC135A53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3037"/>
            <a:ext cx="1488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8" r:id="rId26" imgW="27203400" imgH="6438900" progId="Equation.3">
                    <p:embed/>
                  </p:oleObj>
                </mc:Choice>
                <mc:Fallback>
                  <p:oleObj r:id="rId26" imgW="27203400" imgH="64389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037"/>
                          <a:ext cx="1488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3" name="Object 34">
              <a:extLst>
                <a:ext uri="{FF2B5EF4-FFF2-40B4-BE49-F238E27FC236}">
                  <a16:creationId xmlns:a16="http://schemas.microsoft.com/office/drawing/2014/main" id="{7A9E6768-60E5-5745-A585-56C80EFED5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3489"/>
            <a:ext cx="1344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9" name="公式" r:id="rId28" imgW="27203400" imgH="5854700" progId="Equation.3">
                    <p:embed/>
                  </p:oleObj>
                </mc:Choice>
                <mc:Fallback>
                  <p:oleObj name="公式" r:id="rId28" imgW="27203400" imgH="58547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489"/>
                          <a:ext cx="1344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4" name="Object 35">
              <a:extLst>
                <a:ext uri="{FF2B5EF4-FFF2-40B4-BE49-F238E27FC236}">
                  <a16:creationId xmlns:a16="http://schemas.microsoft.com/office/drawing/2014/main" id="{58ED28A5-15B1-864D-8F42-3810CB07F4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" y="3491"/>
            <a:ext cx="153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0" name="公式" r:id="rId30" imgW="27800300" imgH="5562600" progId="Equation.3">
                    <p:embed/>
                  </p:oleObj>
                </mc:Choice>
                <mc:Fallback>
                  <p:oleObj name="公式" r:id="rId30" imgW="27800300" imgH="55626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491"/>
                          <a:ext cx="1536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5" name="Object 36">
              <a:extLst>
                <a:ext uri="{FF2B5EF4-FFF2-40B4-BE49-F238E27FC236}">
                  <a16:creationId xmlns:a16="http://schemas.microsoft.com/office/drawing/2014/main" id="{3C1F1461-910F-FC4F-A983-D644E32B82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3487"/>
            <a:ext cx="1392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1" name="公式" r:id="rId32" imgW="26619200" imgH="6438900" progId="Equation.3">
                    <p:embed/>
                  </p:oleObj>
                </mc:Choice>
                <mc:Fallback>
                  <p:oleObj name="公式" r:id="rId32" imgW="26619200" imgH="64389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487"/>
                          <a:ext cx="1392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6" name="Rectangle 37">
              <a:extLst>
                <a:ext uri="{FF2B5EF4-FFF2-40B4-BE49-F238E27FC236}">
                  <a16:creationId xmlns:a16="http://schemas.microsoft.com/office/drawing/2014/main" id="{3A518AC8-8F35-1C4F-BD42-020CB7714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728"/>
              <a:ext cx="288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en-US" altLang="zh-CN" sz="2400" b="1">
                  <a:latin typeface="Times New Roman" panose="02020603050405020304" pitchFamily="18" charset="0"/>
                </a:rPr>
                <a:t> </a:t>
              </a:r>
              <a:r>
                <a:rPr lang="zh-CN" altLang="en-US" sz="2400" b="1">
                  <a:latin typeface="Times New Roman" panose="02020603050405020304" pitchFamily="18" charset="0"/>
                </a:rPr>
                <a:t>加权求和：</a:t>
              </a:r>
            </a:p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endParaRPr lang="zh-CN" altLang="en-US" sz="2400" b="1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其矩阵形式：</a:t>
              </a:r>
            </a:p>
          </p:txBody>
        </p:sp>
      </p:grpSp>
      <p:graphicFrame>
        <p:nvGraphicFramePr>
          <p:cNvPr id="18447" name="Object 40">
            <a:extLst>
              <a:ext uri="{FF2B5EF4-FFF2-40B4-BE49-F238E27FC236}">
                <a16:creationId xmlns:a16="http://schemas.microsoft.com/office/drawing/2014/main" id="{7EE37FD4-3A2D-E54B-B2B0-4D6569914254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5856288" y="1600200"/>
          <a:ext cx="1635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公式" r:id="rId34" imgW="2044700" imgH="3797300" progId="Equation.3">
                  <p:embed/>
                </p:oleObj>
              </mc:Choice>
              <mc:Fallback>
                <p:oleObj name="公式" r:id="rId34" imgW="2044700" imgH="37973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288" y="1600200"/>
                        <a:ext cx="1635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advTm="423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3">
            <a:extLst>
              <a:ext uri="{FF2B5EF4-FFF2-40B4-BE49-F238E27FC236}">
                <a16:creationId xmlns:a16="http://schemas.microsoft.com/office/drawing/2014/main" id="{AE6E8A32-90C9-9342-B99F-BC89BFCDA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B05F187-9ABE-214F-85EF-72FB29A14590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0531" name="灯片编号占位符 3">
            <a:extLst>
              <a:ext uri="{FF2B5EF4-FFF2-40B4-BE49-F238E27FC236}">
                <a16:creationId xmlns:a16="http://schemas.microsoft.com/office/drawing/2014/main" id="{4EAD4B0B-3F53-3742-B38B-099BD0E99C05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6B4F972-A5B1-2147-A81A-EA1D8A008F80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0532" name="图片 6">
            <a:extLst>
              <a:ext uri="{FF2B5EF4-FFF2-40B4-BE49-F238E27FC236}">
                <a16:creationId xmlns:a16="http://schemas.microsoft.com/office/drawing/2014/main" id="{1C56DEA0-8684-5440-A363-E79254E23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1676400"/>
            <a:ext cx="58578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3" name="图片 7">
            <a:extLst>
              <a:ext uri="{FF2B5EF4-FFF2-40B4-BE49-F238E27FC236}">
                <a16:creationId xmlns:a16="http://schemas.microsoft.com/office/drawing/2014/main" id="{7D1541DD-0440-F041-A917-0FEC0371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676400"/>
            <a:ext cx="5786438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4" name="Rectangle 9">
            <a:extLst>
              <a:ext uri="{FF2B5EF4-FFF2-40B4-BE49-F238E27FC236}">
                <a16:creationId xmlns:a16="http://schemas.microsoft.com/office/drawing/2014/main" id="{4403C5F5-6649-6548-B5D0-8E739DA20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914400"/>
            <a:ext cx="6286500" cy="61595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l="100000" b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2019.2.19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新华社发布站立式合成主播</a:t>
            </a:r>
            <a:endParaRPr lang="zh-CN" altLang="en-US" b="1">
              <a:solidFill>
                <a:srgbClr val="0000CC"/>
              </a:solidFill>
            </a:endParaRPr>
          </a:p>
        </p:txBody>
      </p:sp>
      <p:sp>
        <p:nvSpPr>
          <p:cNvPr id="150535" name="Rectangle 9">
            <a:extLst>
              <a:ext uri="{FF2B5EF4-FFF2-40B4-BE49-F238E27FC236}">
                <a16:creationId xmlns:a16="http://schemas.microsoft.com/office/drawing/2014/main" id="{475C41E9-C006-A947-AC36-6E25CD4A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943600"/>
            <a:ext cx="6858000" cy="61595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l="100000" b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邱浩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新小浩                  屈萌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新小萌</a:t>
            </a:r>
            <a:endParaRPr lang="zh-CN" altLang="en-US" b="1">
              <a:solidFill>
                <a:srgbClr val="0000CC"/>
              </a:solidFill>
            </a:endParaRPr>
          </a:p>
        </p:txBody>
      </p:sp>
      <p:sp>
        <p:nvSpPr>
          <p:cNvPr id="150536" name="Rectangle 6">
            <a:extLst>
              <a:ext uri="{FF2B5EF4-FFF2-40B4-BE49-F238E27FC236}">
                <a16:creationId xmlns:a16="http://schemas.microsoft.com/office/drawing/2014/main" id="{D5B8DCF5-C60B-3540-B9D6-2F8F50A1E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生成对抗网络在视频生成中的应用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灯片编号占位符 3">
            <a:extLst>
              <a:ext uri="{FF2B5EF4-FFF2-40B4-BE49-F238E27FC236}">
                <a16:creationId xmlns:a16="http://schemas.microsoft.com/office/drawing/2014/main" id="{E75FFB08-0FB0-B34D-BCDF-E1E4726FFB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C3ECA71-2BB9-7648-8D8B-0DB757942FA0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1555" name="Picture 2" descr="waseda_mark">
            <a:extLst>
              <a:ext uri="{FF2B5EF4-FFF2-40B4-BE49-F238E27FC236}">
                <a16:creationId xmlns:a16="http://schemas.microsoft.com/office/drawing/2014/main" id="{370D66FD-2FAD-F341-9D05-162030EE9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80000" contrast="-9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30275"/>
            <a:ext cx="6840537" cy="53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Rectangle 3">
            <a:extLst>
              <a:ext uri="{FF2B5EF4-FFF2-40B4-BE49-F238E27FC236}">
                <a16:creationId xmlns:a16="http://schemas.microsoft.com/office/drawing/2014/main" id="{991F7D11-964E-1240-AAF2-2AFB33221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642350" cy="5400675"/>
          </a:xfrm>
        </p:spPr>
        <p:txBody>
          <a:bodyPr/>
          <a:lstStyle/>
          <a:p>
            <a:pPr eaLnBrk="1" hangingPunct="1"/>
            <a:endParaRPr lang="en-US" altLang="zh-CN" b="1"/>
          </a:p>
          <a:p>
            <a:pPr eaLnBrk="1" hangingPunct="1">
              <a:buFont typeface="Wingdings" pitchFamily="2" charset="2"/>
              <a:buNone/>
            </a:pPr>
            <a:endParaRPr lang="en-US" altLang="zh-CN" b="1"/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8000" b="1">
                <a:solidFill>
                  <a:schemeClr val="accent2"/>
                </a:solidFill>
                <a:latin typeface="Times New Roman" panose="02020603050405020304" pitchFamily="18" charset="0"/>
              </a:rPr>
              <a:t>THE END</a:t>
            </a:r>
          </a:p>
        </p:txBody>
      </p:sp>
      <p:pic>
        <p:nvPicPr>
          <p:cNvPr id="151557" name="Picture 4" descr="wsd1">
            <a:extLst>
              <a:ext uri="{FF2B5EF4-FFF2-40B4-BE49-F238E27FC236}">
                <a16:creationId xmlns:a16="http://schemas.microsoft.com/office/drawing/2014/main" id="{0A5FC08C-EF55-FC4F-AAFB-1D8C1429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8" name="Line 5">
            <a:extLst>
              <a:ext uri="{FF2B5EF4-FFF2-40B4-BE49-F238E27FC236}">
                <a16:creationId xmlns:a16="http://schemas.microsoft.com/office/drawing/2014/main" id="{E5E1B559-90DE-D946-8EBE-879CD740E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559" name="Text Box 6">
            <a:extLst>
              <a:ext uri="{FF2B5EF4-FFF2-40B4-BE49-F238E27FC236}">
                <a16:creationId xmlns:a16="http://schemas.microsoft.com/office/drawing/2014/main" id="{2DC5989B-983D-3C41-B0F4-BB74CAA79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</a:rPr>
              <a:t>Introduction of Artificial Intelligence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CD7D487C-E2FB-E14B-BFF5-179623CD1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C63F703-9CF7-1A48-A620-97AD32EFB79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0C98E714-52D4-4541-BF98-3413A5ACD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6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zh-CN" altLang="en-US" sz="2400" b="1">
                <a:latin typeface="Times New Roman" panose="02020603050405020304" pitchFamily="18" charset="0"/>
              </a:rPr>
              <a:t>线性环节的传递函数：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       ：</a:t>
            </a: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；       ；           ；         及其组合等。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§"/>
            </a:pPr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  							</a:t>
            </a:r>
          </a:p>
        </p:txBody>
      </p:sp>
      <p:sp>
        <p:nvSpPr>
          <p:cNvPr id="19460" name="Rectangle 9">
            <a:extLst>
              <a:ext uri="{FF2B5EF4-FFF2-40B4-BE49-F238E27FC236}">
                <a16:creationId xmlns:a16="http://schemas.microsoft.com/office/drawing/2014/main" id="{C6D6FDBA-ACC6-7D41-8492-9AA1917E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graphicFrame>
        <p:nvGraphicFramePr>
          <p:cNvPr id="19461" name="Object 10">
            <a:extLst>
              <a:ext uri="{FF2B5EF4-FFF2-40B4-BE49-F238E27FC236}">
                <a16:creationId xmlns:a16="http://schemas.microsoft.com/office/drawing/2014/main" id="{5A081D35-FC14-D64F-B775-90A6B0C00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1600200"/>
          <a:ext cx="2590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公式" r:id="rId3" imgW="26911300" imgH="4686300" progId="Equation.3">
                  <p:embed/>
                </p:oleObj>
              </mc:Choice>
              <mc:Fallback>
                <p:oleObj name="公式" r:id="rId3" imgW="26911300" imgH="4686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00200"/>
                        <a:ext cx="2590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11">
            <a:extLst>
              <a:ext uri="{FF2B5EF4-FFF2-40B4-BE49-F238E27FC236}">
                <a16:creationId xmlns:a16="http://schemas.microsoft.com/office/drawing/2014/main" id="{CF4C020E-89DD-424F-861B-8F917C558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593975"/>
          <a:ext cx="8382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公式" r:id="rId5" imgW="8191500" imgH="4394200" progId="Equation.3">
                  <p:embed/>
                </p:oleObj>
              </mc:Choice>
              <mc:Fallback>
                <p:oleObj name="公式" r:id="rId5" imgW="8191500" imgH="4394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3975"/>
                        <a:ext cx="8382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12">
            <a:extLst>
              <a:ext uri="{FF2B5EF4-FFF2-40B4-BE49-F238E27FC236}">
                <a16:creationId xmlns:a16="http://schemas.microsoft.com/office/drawing/2014/main" id="{0D2B165F-FADC-8041-9F51-93B0DB15DD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2362200"/>
          <a:ext cx="4460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r:id="rId7" imgW="3213100" imgH="9067800" progId="Equation.3">
                  <p:embed/>
                </p:oleObj>
              </mc:Choice>
              <mc:Fallback>
                <p:oleObj r:id="rId7" imgW="3213100" imgH="906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362200"/>
                        <a:ext cx="4460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13">
            <a:extLst>
              <a:ext uri="{FF2B5EF4-FFF2-40B4-BE49-F238E27FC236}">
                <a16:creationId xmlns:a16="http://schemas.microsoft.com/office/drawing/2014/main" id="{74B0FEAF-C9D2-C549-A339-FE68DE9053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438400"/>
          <a:ext cx="76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r:id="rId9" imgW="9652000" imgH="9067800" progId="Equation.3">
                  <p:embed/>
                </p:oleObj>
              </mc:Choice>
              <mc:Fallback>
                <p:oleObj r:id="rId9" imgW="9652000" imgH="906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438400"/>
                        <a:ext cx="7620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14">
            <a:extLst>
              <a:ext uri="{FF2B5EF4-FFF2-40B4-BE49-F238E27FC236}">
                <a16:creationId xmlns:a16="http://schemas.microsoft.com/office/drawing/2014/main" id="{25740BB4-DE90-6C4B-A51A-7742208F0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2498725"/>
          <a:ext cx="685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公式" r:id="rId11" imgW="6146800" imgH="4686300" progId="Equation.3">
                  <p:embed/>
                </p:oleObj>
              </mc:Choice>
              <mc:Fallback>
                <p:oleObj name="公式" r:id="rId11" imgW="6146800" imgH="4686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498725"/>
                        <a:ext cx="6858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4">
            <a:extLst>
              <a:ext uri="{FF2B5EF4-FFF2-40B4-BE49-F238E27FC236}">
                <a16:creationId xmlns:a16="http://schemas.microsoft.com/office/drawing/2014/main" id="{AA3ED846-893F-5B4C-8008-832063270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A9D1DCE-8888-8C4A-99DF-517DA51080B0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AF4C19A-A756-1B4C-9EE9-6F0E90F33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EC868EFA-8D3E-AE47-A07E-77426263830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7025" y="685800"/>
            <a:ext cx="7521575" cy="54006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26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SzPct val="60000"/>
              <a:buFont typeface="Wingdings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</a:rPr>
              <a:t>非线性激励函数（传输函数、输出变换函数）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191503" name="Object 15">
            <a:extLst>
              <a:ext uri="{FF2B5EF4-FFF2-40B4-BE49-F238E27FC236}">
                <a16:creationId xmlns:a16="http://schemas.microsoft.com/office/drawing/2014/main" id="{72F26BB4-861A-AA4A-8AF9-2A00C6B887DC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381000" y="2168525"/>
          <a:ext cx="8382000" cy="358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SmartDraw" r:id="rId4" imgW="32829500" imgH="14058900" progId="SmartDraw.2">
                  <p:embed/>
                </p:oleObj>
              </mc:Choice>
              <mc:Fallback>
                <p:oleObj name="SmartDraw" r:id="rId4" imgW="32829500" imgH="14058900" progId="SmartDraw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68525"/>
                        <a:ext cx="8382000" cy="35861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05" name="Text Box 17">
            <a:extLst>
              <a:ext uri="{FF2B5EF4-FFF2-40B4-BE49-F238E27FC236}">
                <a16:creationId xmlns:a16="http://schemas.microsoft.com/office/drawing/2014/main" id="{3BC91A6A-313A-804B-963E-4349E0A33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9436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b="1"/>
              <a:t>（硬极限函数或阶跃函数）</a:t>
            </a:r>
          </a:p>
        </p:txBody>
      </p:sp>
      <p:sp>
        <p:nvSpPr>
          <p:cNvPr id="191506" name="Text Box 18">
            <a:extLst>
              <a:ext uri="{FF2B5EF4-FFF2-40B4-BE49-F238E27FC236}">
                <a16:creationId xmlns:a16="http://schemas.microsoft.com/office/drawing/2014/main" id="{409C86A6-5D8D-8347-A7E1-A62976F90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943600"/>
            <a:ext cx="266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b="1"/>
              <a:t>（对称硬极限函数）</a:t>
            </a:r>
          </a:p>
        </p:txBody>
      </p:sp>
    </p:spTree>
    <p:custDataLst>
      <p:tags r:id="rId2"/>
    </p:custDataLst>
  </p:cSld>
  <p:clrMapOvr>
    <a:masterClrMapping/>
  </p:clrMapOvr>
  <p:transition advTm="218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91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05" grpId="0"/>
      <p:bldP spid="1915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4">
            <a:extLst>
              <a:ext uri="{FF2B5EF4-FFF2-40B4-BE49-F238E27FC236}">
                <a16:creationId xmlns:a16="http://schemas.microsoft.com/office/drawing/2014/main" id="{8192E1FD-5AA3-4744-8398-86C4B3328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9A8AA08-0853-DD48-B6DA-F770E136C6F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274FD4C-E24E-2446-8D2A-3CD382BD3A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D254F02-C207-AB42-8085-1695DDE568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9425" y="685800"/>
            <a:ext cx="7521575" cy="54006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26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SzPct val="60000"/>
              <a:buFont typeface="Wingdings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</a:rPr>
              <a:t>非线性激励函数（传输函数、输出变换函数）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194566" name="Object 6">
            <a:extLst>
              <a:ext uri="{FF2B5EF4-FFF2-40B4-BE49-F238E27FC236}">
                <a16:creationId xmlns:a16="http://schemas.microsoft.com/office/drawing/2014/main" id="{E134349A-BD04-5B44-8C17-807C1AD07B79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55625" y="2133600"/>
          <a:ext cx="7954963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SmartDraw" r:id="rId4" imgW="31216600" imgH="15252700" progId="SmartDraw.2">
                  <p:embed/>
                </p:oleObj>
              </mc:Choice>
              <mc:Fallback>
                <p:oleObj name="SmartDraw" r:id="rId4" imgW="31216600" imgH="15252700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2133600"/>
                        <a:ext cx="7954963" cy="3886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808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8" name="Text Box 8">
            <a:extLst>
              <a:ext uri="{FF2B5EF4-FFF2-40B4-BE49-F238E27FC236}">
                <a16:creationId xmlns:a16="http://schemas.microsoft.com/office/drawing/2014/main" id="{85C84F5D-6FA2-4545-BC20-8F42212BC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096000"/>
            <a:ext cx="3886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b="1"/>
              <a:t>（</a:t>
            </a:r>
            <a:r>
              <a:rPr lang="zh-CN" altLang="en-US" sz="2000" b="1">
                <a:latin typeface="Times New Roman" panose="02020603050405020304" pitchFamily="18" charset="0"/>
              </a:rPr>
              <a:t>对数</a:t>
            </a:r>
            <a:r>
              <a:rPr lang="en-US" altLang="zh-CN" sz="2000" b="1">
                <a:latin typeface="Times New Roman" panose="02020603050405020304" pitchFamily="18" charset="0"/>
              </a:rPr>
              <a:t>- S </a:t>
            </a:r>
            <a:r>
              <a:rPr lang="zh-CN" altLang="en-US" sz="2000" b="1">
                <a:latin typeface="Times New Roman" panose="02020603050405020304" pitchFamily="18" charset="0"/>
              </a:rPr>
              <a:t>形函数或</a:t>
            </a:r>
            <a:r>
              <a:rPr lang="en-US" altLang="zh-CN" sz="2000" b="1">
                <a:latin typeface="Times New Roman" panose="02020603050405020304" pitchFamily="18" charset="0"/>
              </a:rPr>
              <a:t>S</a:t>
            </a:r>
            <a:r>
              <a:rPr lang="zh-CN" altLang="en-US" sz="2000" b="1">
                <a:latin typeface="Times New Roman" panose="02020603050405020304" pitchFamily="18" charset="0"/>
              </a:rPr>
              <a:t>型函数</a:t>
            </a:r>
            <a:r>
              <a:rPr lang="zh-CN" altLang="en-US" sz="2000" b="1"/>
              <a:t>）</a:t>
            </a:r>
          </a:p>
        </p:txBody>
      </p:sp>
      <p:sp>
        <p:nvSpPr>
          <p:cNvPr id="194569" name="Text Box 9">
            <a:extLst>
              <a:ext uri="{FF2B5EF4-FFF2-40B4-BE49-F238E27FC236}">
                <a16:creationId xmlns:a16="http://schemas.microsoft.com/office/drawing/2014/main" id="{C835FA6E-A3E1-E548-AD70-832F4344A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96000"/>
            <a:ext cx="266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b="1"/>
              <a:t>（</a:t>
            </a:r>
            <a:r>
              <a:rPr lang="zh-CN" altLang="en-US" sz="2000" b="1">
                <a:latin typeface="Times New Roman" panose="02020603050405020304" pitchFamily="18" charset="0"/>
              </a:rPr>
              <a:t>双曲正切</a:t>
            </a:r>
            <a:r>
              <a:rPr lang="en-US" altLang="zh-CN" sz="2000" b="1">
                <a:latin typeface="Times New Roman" panose="02020603050405020304" pitchFamily="18" charset="0"/>
              </a:rPr>
              <a:t>S</a:t>
            </a:r>
            <a:r>
              <a:rPr lang="zh-CN" altLang="en-US" sz="2000" b="1">
                <a:latin typeface="Times New Roman" panose="02020603050405020304" pitchFamily="18" charset="0"/>
              </a:rPr>
              <a:t>形函数</a:t>
            </a:r>
            <a:r>
              <a:rPr lang="zh-CN" altLang="en-US" sz="2000" b="1"/>
              <a:t>）</a:t>
            </a:r>
          </a:p>
        </p:txBody>
      </p:sp>
    </p:spTree>
    <p:custDataLst>
      <p:tags r:id="rId2"/>
    </p:custDataLst>
  </p:cSld>
  <p:clrMapOvr>
    <a:masterClrMapping/>
  </p:clrMapOvr>
  <p:transition advTm="404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8" grpId="0"/>
      <p:bldP spid="1945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4">
            <a:extLst>
              <a:ext uri="{FF2B5EF4-FFF2-40B4-BE49-F238E27FC236}">
                <a16:creationId xmlns:a16="http://schemas.microsoft.com/office/drawing/2014/main" id="{AC253E5C-CCFD-6C45-8462-371EC3540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46F5822-76C6-6648-8A2F-D5D3B30E8F8B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DBDA3D9-C8A2-D848-8489-71A8BDEA2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742F3911-DC46-4248-97AA-914059DF2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pSp>
        <p:nvGrpSpPr>
          <p:cNvPr id="22533" name="Group 9">
            <a:extLst>
              <a:ext uri="{FF2B5EF4-FFF2-40B4-BE49-F238E27FC236}">
                <a16:creationId xmlns:a16="http://schemas.microsoft.com/office/drawing/2014/main" id="{20FAB0DB-199A-1142-B1CC-40209846DF46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447800"/>
            <a:ext cx="8229600" cy="4648200"/>
            <a:chOff x="288" y="1056"/>
            <a:chExt cx="5184" cy="2928"/>
          </a:xfrm>
        </p:grpSpPr>
        <p:sp>
          <p:nvSpPr>
            <p:cNvPr id="22534" name="Rectangle 4">
              <a:extLst>
                <a:ext uri="{FF2B5EF4-FFF2-40B4-BE49-F238E27FC236}">
                  <a16:creationId xmlns:a16="http://schemas.microsoft.com/office/drawing/2014/main" id="{BEDA8697-C418-0844-949A-9495EA0F8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56"/>
              <a:ext cx="5184" cy="2928"/>
            </a:xfrm>
            <a:prstGeom prst="rect">
              <a:avLst/>
            </a:prstGeom>
            <a:gradFill rotWithShape="1">
              <a:gsLst>
                <a:gs pos="0">
                  <a:srgbClr val="00FFFF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 marL="261938" indent="-261938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SzPct val="60000"/>
                <a:buFont typeface="Wingdings" pitchFamily="2" charset="2"/>
                <a:buChar char="n"/>
              </a:pPr>
              <a:r>
                <a:rPr lang="en-US" altLang="zh-CN" sz="2500" b="1">
                  <a:latin typeface="Times New Roman" panose="02020603050405020304" pitchFamily="18" charset="0"/>
                </a:rPr>
                <a:t> </a:t>
              </a:r>
              <a:r>
                <a:rPr lang="zh-CN" altLang="en-US" sz="2500" b="1">
                  <a:latin typeface="Times New Roman" panose="02020603050405020304" pitchFamily="18" charset="0"/>
                </a:rPr>
                <a:t>工作过程</a:t>
              </a:r>
              <a:r>
                <a:rPr lang="en-US" altLang="zh-CN" sz="2500" b="1">
                  <a:latin typeface="Times New Roman" panose="02020603050405020304" pitchFamily="18" charset="0"/>
                </a:rPr>
                <a:t>:</a:t>
              </a:r>
            </a:p>
            <a:p>
              <a:pPr eaLnBrk="1" hangingPunct="1">
                <a:spcBef>
                  <a:spcPct val="30000"/>
                </a:spcBef>
                <a:buClr>
                  <a:srgbClr val="0000FF"/>
                </a:buClr>
                <a:buSzPct val="60000"/>
                <a:buFont typeface="Wingdings" pitchFamily="2" charset="2"/>
                <a:buChar char="l"/>
              </a:pPr>
              <a:r>
                <a:rPr lang="zh-CN" altLang="en-US" sz="2400" b="1">
                  <a:latin typeface="Times New Roman" panose="02020603050405020304" pitchFamily="18" charset="0"/>
                </a:rPr>
                <a:t>从各输入端接收输入信号</a:t>
              </a:r>
              <a:r>
                <a:rPr lang="zh-CN" altLang="en-US" sz="2400">
                  <a:latin typeface="Times New Roman" panose="02020603050405020304" pitchFamily="18" charset="0"/>
                </a:rPr>
                <a:t> </a:t>
              </a:r>
              <a:r>
                <a:rPr lang="en-US" altLang="zh-CN" sz="2400" i="1">
                  <a:latin typeface="Times New Roman" panose="02020603050405020304" pitchFamily="18" charset="0"/>
                </a:rPr>
                <a:t>u</a:t>
              </a:r>
              <a:r>
                <a:rPr lang="en-US" altLang="zh-CN" sz="2400" i="1" baseline="-25000">
                  <a:latin typeface="Times New Roman" panose="02020603050405020304" pitchFamily="18" charset="0"/>
                </a:rPr>
                <a:t>j  </a:t>
              </a:r>
              <a:r>
                <a:rPr lang="en-US" altLang="zh-CN" sz="2400">
                  <a:latin typeface="Times New Roman" panose="02020603050405020304" pitchFamily="18" charset="0"/>
                </a:rPr>
                <a:t>( </a:t>
              </a:r>
              <a:r>
                <a:rPr lang="en-US" altLang="zh-CN" sz="2400" i="1">
                  <a:latin typeface="Times New Roman" panose="02020603050405020304" pitchFamily="18" charset="0"/>
                </a:rPr>
                <a:t>j </a:t>
              </a:r>
              <a:r>
                <a:rPr lang="en-US" altLang="zh-CN" sz="2400">
                  <a:latin typeface="Times New Roman" panose="02020603050405020304" pitchFamily="18" charset="0"/>
                </a:rPr>
                <a:t>= 1, 2, …, </a:t>
              </a:r>
              <a:r>
                <a:rPr lang="en-US" altLang="zh-CN" sz="2400" i="1">
                  <a:latin typeface="Times New Roman" panose="02020603050405020304" pitchFamily="18" charset="0"/>
                </a:rPr>
                <a:t>n </a:t>
              </a:r>
              <a:r>
                <a:rPr lang="en-US" altLang="zh-CN" sz="2400">
                  <a:latin typeface="Times New Roman" panose="02020603050405020304" pitchFamily="18" charset="0"/>
                </a:rPr>
                <a:t>)</a:t>
              </a:r>
              <a:endParaRPr lang="en-US" altLang="zh-CN" sz="2400" b="1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30000"/>
                </a:spcBef>
                <a:buClr>
                  <a:srgbClr val="0000FF"/>
                </a:buClr>
                <a:buSzPct val="60000"/>
                <a:buFont typeface="Wingdings" pitchFamily="2" charset="2"/>
                <a:buChar char="l"/>
              </a:pPr>
              <a:r>
                <a:rPr lang="zh-CN" altLang="en-US" sz="2400" b="1"/>
                <a:t>根据连接权值求出所有输入的加权和</a:t>
              </a:r>
            </a:p>
            <a:p>
              <a:pPr eaLnBrk="1" hangingPunct="1">
                <a:spcBef>
                  <a:spcPct val="30000"/>
                </a:spcBef>
                <a:buClr>
                  <a:srgbClr val="0000FF"/>
                </a:buClr>
                <a:buSzPct val="60000"/>
                <a:buFont typeface="Wingdings" pitchFamily="2" charset="2"/>
                <a:buChar char="l"/>
              </a:pPr>
              <a:endParaRPr lang="zh-CN" altLang="en-US" sz="2400" b="1"/>
            </a:p>
            <a:p>
              <a:pPr eaLnBrk="1" hangingPunct="1">
                <a:spcBef>
                  <a:spcPct val="30000"/>
                </a:spcBef>
                <a:buClr>
                  <a:srgbClr val="0000FF"/>
                </a:buClr>
                <a:buSzPct val="60000"/>
                <a:buFont typeface="Wingdings" pitchFamily="2" charset="2"/>
                <a:buNone/>
              </a:pPr>
              <a:r>
                <a:rPr lang="zh-CN" altLang="en-US"/>
                <a:t> </a:t>
              </a:r>
              <a:endParaRPr lang="zh-CN" altLang="en-US" sz="2500" b="1"/>
            </a:p>
            <a:p>
              <a:pPr eaLnBrk="1" hangingPunct="1">
                <a:spcBef>
                  <a:spcPct val="70000"/>
                </a:spcBef>
                <a:buClr>
                  <a:srgbClr val="0000FF"/>
                </a:buClr>
                <a:buSzPct val="60000"/>
                <a:buFont typeface="Wingdings" pitchFamily="2" charset="2"/>
                <a:buChar char="l"/>
              </a:pPr>
              <a:r>
                <a:rPr lang="zh-CN" altLang="en-US" sz="2400" b="1"/>
                <a:t>用非线性激励函数进行转换，得到输出</a:t>
              </a:r>
            </a:p>
            <a:p>
              <a:pPr eaLnBrk="1" hangingPunct="1">
                <a:spcBef>
                  <a:spcPct val="70000"/>
                </a:spcBef>
                <a:buClr>
                  <a:srgbClr val="0000FF"/>
                </a:buClr>
                <a:buSzPct val="60000"/>
                <a:buFont typeface="Wingdings" pitchFamily="2" charset="2"/>
                <a:buChar char="l"/>
              </a:pPr>
              <a:endParaRPr lang="zh-CN" altLang="en-US" sz="2400" b="1"/>
            </a:p>
            <a:p>
              <a:pPr eaLnBrk="1" hangingPunct="1">
                <a:spcBef>
                  <a:spcPct val="70000"/>
                </a:spcBef>
                <a:buClr>
                  <a:srgbClr val="0000FF"/>
                </a:buClr>
                <a:buSzPct val="60000"/>
                <a:buFont typeface="Wingdings" pitchFamily="2" charset="2"/>
                <a:buNone/>
              </a:pPr>
              <a:r>
                <a:rPr lang="zh-CN" altLang="en-US" sz="2400"/>
                <a:t> </a:t>
              </a:r>
            </a:p>
          </p:txBody>
        </p:sp>
        <p:graphicFrame>
          <p:nvGraphicFramePr>
            <p:cNvPr id="22535" name="Object 5">
              <a:extLst>
                <a:ext uri="{FF2B5EF4-FFF2-40B4-BE49-F238E27FC236}">
                  <a16:creationId xmlns:a16="http://schemas.microsoft.com/office/drawing/2014/main" id="{DE26B1C9-1616-1A45-BFCF-AA16EACD6A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9" y="3301"/>
            <a:ext cx="1869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7" name="Equation" r:id="rId3" imgW="30429200" imgH="9359900" progId="Equation.3">
                    <p:embed/>
                  </p:oleObj>
                </mc:Choice>
                <mc:Fallback>
                  <p:oleObj name="Equation" r:id="rId3" imgW="30429200" imgH="9359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9" y="3301"/>
                          <a:ext cx="1869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6" name="Object 7">
              <a:extLst>
                <a:ext uri="{FF2B5EF4-FFF2-40B4-BE49-F238E27FC236}">
                  <a16:creationId xmlns:a16="http://schemas.microsoft.com/office/drawing/2014/main" id="{58D001B8-3BB6-9046-8C33-846A02311B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1" y="2016"/>
            <a:ext cx="3294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8" name="Equation" r:id="rId5" imgW="51790600" imgH="14338300" progId="Equation.3">
                    <p:embed/>
                  </p:oleObj>
                </mc:Choice>
                <mc:Fallback>
                  <p:oleObj name="Equation" r:id="rId5" imgW="51790600" imgH="14338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1" y="2016"/>
                          <a:ext cx="3294" cy="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20284333-DE03-2943-8EBD-7347FB506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FF18127-31A3-2B43-93B2-4EA41622EF3F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3555" name="Rectangle 5">
            <a:extLst>
              <a:ext uri="{FF2B5EF4-FFF2-40B4-BE49-F238E27FC236}">
                <a16:creationId xmlns:a16="http://schemas.microsoft.com/office/drawing/2014/main" id="{B9A18B55-B679-D34B-AFAC-800F7CEE2B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3556" name="Rectangle 7">
            <a:extLst>
              <a:ext uri="{FF2B5EF4-FFF2-40B4-BE49-F238E27FC236}">
                <a16:creationId xmlns:a16="http://schemas.microsoft.com/office/drawing/2014/main" id="{BFA209B2-692B-CF41-9F7D-EE99294D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8.1.2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神经元数学模型</a:t>
            </a:r>
          </a:p>
        </p:txBody>
      </p:sp>
      <p:pic>
        <p:nvPicPr>
          <p:cNvPr id="299031" name="Picture 23">
            <a:extLst>
              <a:ext uri="{FF2B5EF4-FFF2-40B4-BE49-F238E27FC236}">
                <a16:creationId xmlns:a16="http://schemas.microsoft.com/office/drawing/2014/main" id="{0432363F-C809-E44B-8BB0-D6485FEC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848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9021" name="Object 13">
            <a:extLst>
              <a:ext uri="{FF2B5EF4-FFF2-40B4-BE49-F238E27FC236}">
                <a16:creationId xmlns:a16="http://schemas.microsoft.com/office/drawing/2014/main" id="{4B508F61-AAD1-214A-9BB2-97687B487F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1420813"/>
          <a:ext cx="4724400" cy="139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公式" r:id="rId4" imgW="1778000" imgH="520700" progId="Equation.3">
                  <p:embed/>
                </p:oleObj>
              </mc:Choice>
              <mc:Fallback>
                <p:oleObj name="公式" r:id="rId4" imgW="1778000" imgH="520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420813"/>
                        <a:ext cx="4724400" cy="139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24">
            <a:extLst>
              <a:ext uri="{FF2B5EF4-FFF2-40B4-BE49-F238E27FC236}">
                <a16:creationId xmlns:a16="http://schemas.microsoft.com/office/drawing/2014/main" id="{4F8340E7-1195-944E-8321-468CCCD3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14800"/>
            <a:ext cx="76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23560" name="Rectangle 25">
            <a:extLst>
              <a:ext uri="{FF2B5EF4-FFF2-40B4-BE49-F238E27FC236}">
                <a16:creationId xmlns:a16="http://schemas.microsoft.com/office/drawing/2014/main" id="{C7D4B8E1-EC91-6F4E-8027-D48A3BF6C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3434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23561" name="Rectangle 26">
            <a:extLst>
              <a:ext uri="{FF2B5EF4-FFF2-40B4-BE49-F238E27FC236}">
                <a16:creationId xmlns:a16="http://schemas.microsoft.com/office/drawing/2014/main" id="{35B2CD4F-2DCE-FD41-B6F0-A1C55C9B0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191000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299017" name="Object 9">
            <a:extLst>
              <a:ext uri="{FF2B5EF4-FFF2-40B4-BE49-F238E27FC236}">
                <a16:creationId xmlns:a16="http://schemas.microsoft.com/office/drawing/2014/main" id="{DD2260AF-C4AE-2C48-B30F-9D2BAF969D6A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4648200" y="4038600"/>
          <a:ext cx="3505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公式" r:id="rId6" imgW="1765300" imgH="914400" progId="Equation.3">
                  <p:embed/>
                </p:oleObj>
              </mc:Choice>
              <mc:Fallback>
                <p:oleObj name="公式" r:id="rId6" imgW="1765300" imgH="914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038600"/>
                        <a:ext cx="3505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>
            <a:extLst>
              <a:ext uri="{FF2B5EF4-FFF2-40B4-BE49-F238E27FC236}">
                <a16:creationId xmlns:a16="http://schemas.microsoft.com/office/drawing/2014/main" id="{D7C491EC-D5AE-1140-B7BD-545982DD4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BC94DD5-2325-9349-B03E-FBC03E577982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CF2ADCD-23E3-0F4C-B881-776D2B837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神经元与神经网络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6B8A211-588C-BB46-B7FE-8BB69CBFE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076325"/>
            <a:ext cx="8359775" cy="54006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8.1.1  </a:t>
            </a:r>
            <a:r>
              <a:rPr lang="zh-CN" altLang="en-US" b="1">
                <a:latin typeface="Times New Roman" panose="02020603050405020304" pitchFamily="18" charset="0"/>
              </a:rPr>
              <a:t>生物神经元的结构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8.1.2  </a:t>
            </a:r>
            <a:r>
              <a:rPr lang="zh-CN" altLang="en-US" b="1">
                <a:latin typeface="Times New Roman" panose="02020603050405020304" pitchFamily="18" charset="0"/>
              </a:rPr>
              <a:t>神经元的数学模型</a:t>
            </a:r>
          </a:p>
          <a:p>
            <a:pPr eaLnBrk="1" hangingPunct="1">
              <a:lnSpc>
                <a:spcPct val="140000"/>
              </a:lnSpc>
              <a:buSzPct val="60000"/>
              <a:buFont typeface="Wingdings" pitchFamily="2" charset="2"/>
              <a:buBlip>
                <a:blip r:embed="rId3"/>
              </a:buBlip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8.1.3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神经网络的结构与工作方式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8.1.4 </a:t>
            </a:r>
            <a:r>
              <a:rPr lang="zh-CN" altLang="en-US" b="1">
                <a:latin typeface="Times New Roman" panose="02020603050405020304" pitchFamily="18" charset="0"/>
              </a:rPr>
              <a:t>神经网络的学习</a:t>
            </a: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>
            <a:extLst>
              <a:ext uri="{FF2B5EF4-FFF2-40B4-BE49-F238E27FC236}">
                <a16:creationId xmlns:a16="http://schemas.microsoft.com/office/drawing/2014/main" id="{CA72939D-A1AD-7A4F-AD06-E0FB3CF1F0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7E8491C-668A-8D4C-9900-E6F235E324FB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59701E02-A831-0043-AA61-50E89A14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400389" name="Rectangle 5">
            <a:extLst>
              <a:ext uri="{FF2B5EF4-FFF2-40B4-BE49-F238E27FC236}">
                <a16:creationId xmlns:a16="http://schemas.microsoft.com/office/drawing/2014/main" id="{D5E34585-F834-7943-993D-377D08B57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23925"/>
            <a:ext cx="87407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人工神经网络是对人脑或生物神经网络若干基本特性的抽象和模拟。为机器学习等许多问题的研究提供了一条新的思路，目前已经在模式识别、机器视觉、联想记忆、自动控制、信号处理、软测量、决策分析、智能计算、组合优化问题求解、数据挖掘等方面获得成功应用。</a:t>
            </a:r>
          </a:p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本章着重介绍最基本、最典型、应用最广泛的</a:t>
            </a:r>
            <a:r>
              <a:rPr lang="en-US" altLang="zh-CN" b="1">
                <a:latin typeface="Times New Roman" panose="02020603050405020304" pitchFamily="18" charset="0"/>
              </a:rPr>
              <a:t>BP</a:t>
            </a:r>
            <a:r>
              <a:rPr lang="zh-CN" altLang="en-US" b="1">
                <a:latin typeface="Times New Roman" panose="02020603050405020304" pitchFamily="18" charset="0"/>
              </a:rPr>
              <a:t>神经网络和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神经网络及其在模式识别、联想记忆、软测量、智能计算、组合优化问题求解等方面的应用。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0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0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 build="p" autoUpdateAnimBg="0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>
            <a:extLst>
              <a:ext uri="{FF2B5EF4-FFF2-40B4-BE49-F238E27FC236}">
                <a16:creationId xmlns:a16="http://schemas.microsoft.com/office/drawing/2014/main" id="{00908356-6385-9C4B-8E59-B723693D3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D148DCE-07B1-F541-A3D4-E6883CCBC25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E2BBB3-616E-B04A-A089-D85BB769B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神经网络的结构与工作方式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8E7D36B-E5EE-9F4C-B874-432CA1733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42350" cy="5400675"/>
          </a:xfrm>
        </p:spPr>
        <p:txBody>
          <a:bodyPr/>
          <a:lstStyle/>
          <a:p>
            <a:pPr eaLnBrk="1" hangingPunct="1"/>
            <a:r>
              <a:rPr lang="zh-CN" altLang="en-US" b="1"/>
              <a:t>决定人工神经网络</a:t>
            </a:r>
            <a:r>
              <a:rPr lang="zh-CN" altLang="en-US" b="1">
                <a:latin typeface="Times New Roman" panose="02020603050405020304" pitchFamily="18" charset="0"/>
              </a:rPr>
              <a:t>性能的三大要素：</a:t>
            </a:r>
            <a:endParaRPr lang="zh-CN" altLang="en-US"/>
          </a:p>
        </p:txBody>
      </p:sp>
      <p:sp>
        <p:nvSpPr>
          <p:cNvPr id="207877" name="Rectangle 5">
            <a:extLst>
              <a:ext uri="{FF2B5EF4-FFF2-40B4-BE49-F238E27FC236}">
                <a16:creationId xmlns:a16="http://schemas.microsoft.com/office/drawing/2014/main" id="{F14508CF-3AB5-984A-9B66-FE108FA2A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33600"/>
            <a:ext cx="8458200" cy="213360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  <a:buSzPct val="60000"/>
              <a:buFont typeface="Wingdings" pitchFamily="2" charset="2"/>
              <a:buChar char="n"/>
            </a:pPr>
            <a:r>
              <a:rPr lang="zh-CN" altLang="en-US" sz="2600" b="1"/>
              <a:t>神经元的特性。</a:t>
            </a:r>
          </a:p>
          <a:p>
            <a:pPr eaLnBrk="1" hangingPunct="1">
              <a:spcBef>
                <a:spcPct val="40000"/>
              </a:spcBef>
              <a:buSzPct val="60000"/>
              <a:buFont typeface="Wingdings" pitchFamily="2" charset="2"/>
              <a:buChar char="n"/>
            </a:pPr>
            <a:r>
              <a:rPr lang="zh-CN" altLang="en-US" sz="2600" b="1"/>
              <a:t>神经元之间相互连接的形式</a:t>
            </a:r>
            <a:r>
              <a:rPr lang="en-US" altLang="zh-CN" sz="2600" b="1"/>
              <a:t>——</a:t>
            </a:r>
            <a:r>
              <a:rPr lang="zh-CN" altLang="en-US" sz="2600" b="1"/>
              <a:t>拓扑结构。</a:t>
            </a:r>
          </a:p>
          <a:p>
            <a:pPr eaLnBrk="1" hangingPunct="1">
              <a:spcBef>
                <a:spcPct val="40000"/>
              </a:spcBef>
              <a:buSzPct val="60000"/>
              <a:buFont typeface="Wingdings" pitchFamily="2" charset="2"/>
              <a:buChar char="n"/>
            </a:pPr>
            <a:r>
              <a:rPr lang="zh-CN" altLang="en-US" sz="2600" b="1"/>
              <a:t>为适应环境而改善性能的学习规则。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7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7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8F6814B7-3CBE-CF43-BE97-06E1C07CE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5363CBB-5DFD-4943-A648-D2C9D34CE92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D1993B8-346B-7546-8C4A-F079B3441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4702175" cy="5400675"/>
          </a:xfrm>
        </p:spPr>
        <p:txBody>
          <a:bodyPr/>
          <a:lstStyle/>
          <a:p>
            <a:pPr marL="187325" indent="-187325" eaLnBrk="1" hangingPunct="1">
              <a:buFont typeface="Wingdings" pitchFamily="2" charset="2"/>
              <a:buChar char="q"/>
            </a:pP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1.  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神经网络的结构 </a:t>
            </a:r>
          </a:p>
          <a:p>
            <a:pPr marL="187325" indent="-187325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sz="2600" b="1">
                <a:latin typeface="Times New Roman" panose="02020603050405020304" pitchFamily="18" charset="0"/>
              </a:rPr>
              <a:t>（</a:t>
            </a:r>
            <a:r>
              <a:rPr lang="en-US" altLang="zh-CN" sz="2600" b="1">
                <a:latin typeface="Times New Roman" panose="02020603050405020304" pitchFamily="18" charset="0"/>
              </a:rPr>
              <a:t>1</a:t>
            </a:r>
            <a:r>
              <a:rPr lang="zh-CN" altLang="en-US" sz="2600" b="1">
                <a:latin typeface="Times New Roman" panose="02020603050405020304" pitchFamily="18" charset="0"/>
              </a:rPr>
              <a:t>）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前馈型（ 前向型）</a:t>
            </a:r>
          </a:p>
          <a:p>
            <a:pPr marL="187325" indent="-187325" eaLnBrk="1" hangingPunct="1">
              <a:spcBef>
                <a:spcPct val="60000"/>
              </a:spcBef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</a:t>
            </a:r>
            <a:endParaRPr lang="zh-CN" altLang="en-US" sz="2200" b="1">
              <a:latin typeface="Times New Roman" panose="02020603050405020304" pitchFamily="18" charset="0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78BF5881-1CF1-2B44-B0B2-2741F2299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EA3ABE1-F1A4-3141-A9B3-5853C7022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pic>
        <p:nvPicPr>
          <p:cNvPr id="27654" name="Picture 9">
            <a:extLst>
              <a:ext uri="{FF2B5EF4-FFF2-40B4-BE49-F238E27FC236}">
                <a16:creationId xmlns:a16="http://schemas.microsoft.com/office/drawing/2014/main" id="{77BC0602-CC82-304D-8ABB-6EAB73FF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66950"/>
            <a:ext cx="5562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11">
            <a:extLst>
              <a:ext uri="{FF2B5EF4-FFF2-40B4-BE49-F238E27FC236}">
                <a16:creationId xmlns:a16="http://schemas.microsoft.com/office/drawing/2014/main" id="{1BDE09D7-0632-F844-A23B-B231687EC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神经网络的结构与工作方式</a:t>
            </a:r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5D03404A-A2AD-DB42-9DC3-B684BAF76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E8CD6D7-F2E8-D341-B1FB-FD04F7B1B23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2DD37ED-4B88-EA48-92F8-CC850D6F3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5464175" cy="5400675"/>
          </a:xfrm>
        </p:spPr>
        <p:txBody>
          <a:bodyPr/>
          <a:lstStyle/>
          <a:p>
            <a:pPr marL="187325" indent="-187325" eaLnBrk="1" hangingPunct="1">
              <a:buFont typeface="Wingdings" pitchFamily="2" charset="2"/>
              <a:buChar char="q"/>
            </a:pPr>
            <a:r>
              <a:rPr lang="en-US" altLang="zh-CN" sz="2600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1.  </a:t>
            </a:r>
            <a:r>
              <a:rPr lang="zh-CN" altLang="en-US" b="1">
                <a:latin typeface="Times New Roman" panose="02020603050405020304" pitchFamily="18" charset="0"/>
              </a:rPr>
              <a:t>神经网络的结构 </a:t>
            </a:r>
          </a:p>
          <a:p>
            <a:pPr marL="187325" indent="-187325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sz="2600" b="1">
                <a:latin typeface="Times New Roman" panose="02020603050405020304" pitchFamily="18" charset="0"/>
              </a:rPr>
              <a:t>（</a:t>
            </a:r>
            <a:r>
              <a:rPr lang="en-US" altLang="zh-CN" sz="2600" b="1">
                <a:latin typeface="Times New Roman" panose="02020603050405020304" pitchFamily="18" charset="0"/>
              </a:rPr>
              <a:t>2</a:t>
            </a:r>
            <a:r>
              <a:rPr lang="zh-CN" altLang="en-US" sz="2600" b="1">
                <a:latin typeface="Times New Roman" panose="02020603050405020304" pitchFamily="18" charset="0"/>
              </a:rPr>
              <a:t>）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反馈型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06E9CA76-53BD-5249-A70E-0FD0B1D6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28677" name="Rectangle 7">
            <a:extLst>
              <a:ext uri="{FF2B5EF4-FFF2-40B4-BE49-F238E27FC236}">
                <a16:creationId xmlns:a16="http://schemas.microsoft.com/office/drawing/2014/main" id="{4CAC95DA-6143-8749-BA1D-C4023E784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pic>
        <p:nvPicPr>
          <p:cNvPr id="30741" name="Picture 21">
            <a:extLst>
              <a:ext uri="{FF2B5EF4-FFF2-40B4-BE49-F238E27FC236}">
                <a16:creationId xmlns:a16="http://schemas.microsoft.com/office/drawing/2014/main" id="{6BFA3C7E-6570-C944-8B7C-C20DF4E0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4953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3" name="Picture 23">
            <a:extLst>
              <a:ext uri="{FF2B5EF4-FFF2-40B4-BE49-F238E27FC236}">
                <a16:creationId xmlns:a16="http://schemas.microsoft.com/office/drawing/2014/main" id="{8C08F23B-F36B-1E4F-AE34-388C05999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20574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4" name="Rectangle 24">
            <a:extLst>
              <a:ext uri="{FF2B5EF4-FFF2-40B4-BE49-F238E27FC236}">
                <a16:creationId xmlns:a16="http://schemas.microsoft.com/office/drawing/2014/main" id="{34685D22-2DBD-A642-BC80-8371D2946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8674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 </a:t>
            </a:r>
            <a:r>
              <a:rPr lang="en-US" altLang="zh-CN" sz="2400" b="1">
                <a:latin typeface="Times New Roman" panose="02020603050405020304" pitchFamily="18" charset="0"/>
              </a:rPr>
              <a:t>Hopfield</a:t>
            </a:r>
            <a:r>
              <a:rPr lang="zh-CN" altLang="en-US" sz="2400" b="1">
                <a:latin typeface="Times New Roman" panose="02020603050405020304" pitchFamily="18" charset="0"/>
              </a:rPr>
              <a:t>神经网络）</a:t>
            </a:r>
          </a:p>
        </p:txBody>
      </p:sp>
      <p:sp>
        <p:nvSpPr>
          <p:cNvPr id="28681" name="Rectangle 26">
            <a:extLst>
              <a:ext uri="{FF2B5EF4-FFF2-40B4-BE49-F238E27FC236}">
                <a16:creationId xmlns:a16="http://schemas.microsoft.com/office/drawing/2014/main" id="{3694F7F3-005D-C144-9E2E-C4CD7C67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神经网络的结构与工作方式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DD503DB7-CC9E-B842-937E-3CD1E8F05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76C8A8C-3081-AA4A-9A8C-AAA56E37F0E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A5D8CA1-C17B-D64C-A80D-771E86968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93675" indent="-193675" eaLnBrk="1" hangingPunct="1">
              <a:spcBef>
                <a:spcPct val="80000"/>
              </a:spcBef>
              <a:buFont typeface="Wingdings" pitchFamily="2" charset="2"/>
              <a:buChar char="q"/>
            </a:pPr>
            <a:r>
              <a:rPr lang="en-US" altLang="zh-CN" b="1">
                <a:latin typeface="Times New Roman" panose="02020603050405020304" pitchFamily="18" charset="0"/>
              </a:rPr>
              <a:t>  2.  </a:t>
            </a:r>
            <a:r>
              <a:rPr lang="zh-CN" altLang="en-US" b="1">
                <a:latin typeface="Times New Roman" panose="02020603050405020304" pitchFamily="18" charset="0"/>
              </a:rPr>
              <a:t>神经网络的工作方式</a:t>
            </a:r>
          </a:p>
          <a:p>
            <a:pPr marL="193675" indent="-193675" eaLnBrk="1" hangingPunct="1">
              <a:spcBef>
                <a:spcPct val="80000"/>
              </a:spcBef>
              <a:buFont typeface="Wingdings" pitchFamily="2" charset="2"/>
              <a:buChar char="q"/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BC239500-61EC-BC4E-8BC6-A44182084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52600"/>
            <a:ext cx="8458200" cy="213360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 marL="268288" indent="-268288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  <a:buSzPct val="60000"/>
              <a:buFont typeface="Wingdings" pitchFamily="2" charset="2"/>
              <a:buChar char="n"/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同步</a:t>
            </a: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zh-CN" altLang="en-US" sz="2400" b="1"/>
              <a:t>并行）</a:t>
            </a:r>
            <a:r>
              <a:rPr lang="zh-CN" altLang="en-US" sz="2400" b="1">
                <a:latin typeface="Times New Roman" panose="02020603050405020304" pitchFamily="18" charset="0"/>
              </a:rPr>
              <a:t>方式：</a:t>
            </a:r>
            <a:r>
              <a:rPr lang="zh-CN" altLang="en-US" sz="2400" b="1"/>
              <a:t>任一时刻神经网络中所有神经元同时调整状态</a:t>
            </a:r>
            <a:r>
              <a:rPr lang="zh-CN" altLang="en-US" sz="2400"/>
              <a:t>。</a:t>
            </a:r>
            <a:endParaRPr lang="zh-CN" altLang="en-US" sz="2400" b="1"/>
          </a:p>
          <a:p>
            <a:pPr eaLnBrk="1" hangingPunct="1">
              <a:spcBef>
                <a:spcPct val="40000"/>
              </a:spcBef>
              <a:buSzPct val="60000"/>
              <a:buFont typeface="Wingdings" pitchFamily="2" charset="2"/>
              <a:buChar char="n"/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异步</a:t>
            </a: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zh-CN" altLang="en-US" sz="2400" b="1"/>
              <a:t>串行）</a:t>
            </a:r>
            <a:r>
              <a:rPr lang="zh-CN" altLang="en-US" sz="2400" b="1">
                <a:latin typeface="Times New Roman" panose="02020603050405020304" pitchFamily="18" charset="0"/>
              </a:rPr>
              <a:t>方式：</a:t>
            </a:r>
            <a:r>
              <a:rPr lang="zh-CN" altLang="en-US" sz="2400" b="1"/>
              <a:t>任一时刻只有一个神经元调整状态，而其它神经元的状态保持不变。</a:t>
            </a:r>
          </a:p>
        </p:txBody>
      </p:sp>
      <p:sp>
        <p:nvSpPr>
          <p:cNvPr id="29701" name="Rectangle 6">
            <a:extLst>
              <a:ext uri="{FF2B5EF4-FFF2-40B4-BE49-F238E27FC236}">
                <a16:creationId xmlns:a16="http://schemas.microsoft.com/office/drawing/2014/main" id="{215D1503-3A95-D24D-A44D-CD8B21574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神经网络的结构与工作方式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3">
            <a:extLst>
              <a:ext uri="{FF2B5EF4-FFF2-40B4-BE49-F238E27FC236}">
                <a16:creationId xmlns:a16="http://schemas.microsoft.com/office/drawing/2014/main" id="{2F60E7C5-57A0-DC47-9182-EF440A09B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7CC4DEA-B97A-7B4D-A2AF-D4E3D5DDBFF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FB2D3371-CEB1-054E-A817-52AA42773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神经元与神经网络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BFD5B3-353C-204D-B479-C078DA5DB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76325"/>
            <a:ext cx="83597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9900" indent="-4699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Tx/>
              <a:buBlip>
                <a:blip r:embed="rId2"/>
              </a:buBlip>
            </a:pPr>
            <a:r>
              <a:rPr lang="en-US" altLang="zh-CN" sz="2800" b="1">
                <a:latin typeface="Times New Roman" panose="02020603050405020304" pitchFamily="18" charset="0"/>
              </a:rPr>
              <a:t>8.1.1  </a:t>
            </a:r>
            <a:r>
              <a:rPr lang="zh-CN" altLang="en-US" sz="2800" b="1">
                <a:latin typeface="Times New Roman" panose="02020603050405020304" pitchFamily="18" charset="0"/>
              </a:rPr>
              <a:t>生物神经元的结构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Tx/>
              <a:buBlip>
                <a:blip r:embed="rId2"/>
              </a:buBlip>
            </a:pPr>
            <a:r>
              <a:rPr lang="en-US" altLang="zh-CN" sz="2800" b="1">
                <a:latin typeface="Times New Roman" panose="02020603050405020304" pitchFamily="18" charset="0"/>
              </a:rPr>
              <a:t>8.1.2  </a:t>
            </a:r>
            <a:r>
              <a:rPr lang="zh-CN" altLang="en-US" sz="2800" b="1">
                <a:latin typeface="Times New Roman" panose="02020603050405020304" pitchFamily="18" charset="0"/>
              </a:rPr>
              <a:t>神经元的数学模型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Blip>
                <a:blip r:embed="rId2"/>
              </a:buBlip>
            </a:pPr>
            <a:r>
              <a:rPr lang="en-US" altLang="zh-CN" sz="2800" b="1">
                <a:latin typeface="Times New Roman" panose="02020603050405020304" pitchFamily="18" charset="0"/>
              </a:rPr>
              <a:t>8.1.3 </a:t>
            </a:r>
            <a:r>
              <a:rPr lang="zh-CN" altLang="en-US" sz="2800" b="1">
                <a:latin typeface="Times New Roman" panose="02020603050405020304" pitchFamily="18" charset="0"/>
              </a:rPr>
              <a:t>神经网络的结构与工作方式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Tx/>
              <a:buBlip>
                <a:blip r:embed="rId2"/>
              </a:buBlip>
            </a:pP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8.1.4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神经网络的学习</a:t>
            </a: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2">
            <a:extLst>
              <a:ext uri="{FF2B5EF4-FFF2-40B4-BE49-F238E27FC236}">
                <a16:creationId xmlns:a16="http://schemas.microsoft.com/office/drawing/2014/main" id="{9EE3998A-19AA-CA48-9536-42C95E464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BF78851-792F-5A42-8C25-22C65F96BE7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55FCE84-D161-5D44-8650-D44C1292A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8.1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神经元与神经网络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6923F61-AE7A-4146-AA70-0395BA35B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8435975" cy="480060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700" b="1">
                <a:latin typeface="Times New Roman" panose="02020603050405020304" pitchFamily="18" charset="0"/>
              </a:rPr>
              <a:t>神经网络方法是一种知识表示方法和推理方法。</a:t>
            </a:r>
            <a:endParaRPr lang="en-US" altLang="zh-CN" sz="27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700" b="1">
                <a:latin typeface="Times New Roman" panose="02020603050405020304" pitchFamily="18" charset="0"/>
              </a:rPr>
              <a:t>神经网络知识表示是一种隐式的表示方法。</a:t>
            </a:r>
            <a:endParaRPr lang="en-US" altLang="zh-CN" sz="27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endParaRPr lang="en-US" altLang="en-US" sz="27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en-US" altLang="en-US" sz="2700" b="1">
                <a:latin typeface="Times New Roman" panose="02020603050405020304" pitchFamily="18" charset="0"/>
              </a:rPr>
              <a:t>1944</a:t>
            </a:r>
            <a:r>
              <a:rPr lang="zh-CN" altLang="en-US" sz="2700" b="1">
                <a:latin typeface="Times New Roman" panose="02020603050405020304" pitchFamily="18" charset="0"/>
              </a:rPr>
              <a:t>年赫布（</a:t>
            </a:r>
            <a:r>
              <a:rPr lang="en-US" altLang="en-US" sz="2700" b="1">
                <a:latin typeface="Times New Roman" panose="02020603050405020304" pitchFamily="18" charset="0"/>
              </a:rPr>
              <a:t>Hebb</a:t>
            </a:r>
            <a:r>
              <a:rPr lang="zh-CN" altLang="en-US" sz="2700" b="1">
                <a:latin typeface="Times New Roman" panose="02020603050405020304" pitchFamily="18" charset="0"/>
              </a:rPr>
              <a:t>）提出了改变神经元连接强度的</a:t>
            </a:r>
            <a:r>
              <a:rPr lang="en-US" altLang="en-US" sz="2700" b="1">
                <a:latin typeface="Times New Roman" panose="02020603050405020304" pitchFamily="18" charset="0"/>
              </a:rPr>
              <a:t>Hebb</a:t>
            </a:r>
            <a:r>
              <a:rPr lang="zh-CN" altLang="en-US" sz="2700" b="1">
                <a:latin typeface="Times New Roman" panose="02020603050405020304" pitchFamily="18" charset="0"/>
              </a:rPr>
              <a:t>学习规则。</a:t>
            </a:r>
            <a:endParaRPr lang="en-US" altLang="zh-CN" sz="27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endParaRPr lang="en-US" altLang="en-US" sz="27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en-US" altLang="en-US" sz="2700" b="1">
                <a:solidFill>
                  <a:srgbClr val="0000CC"/>
                </a:solidFill>
                <a:latin typeface="Times New Roman" panose="02020603050405020304" pitchFamily="18" charset="0"/>
              </a:rPr>
              <a:t>Hebb</a:t>
            </a:r>
            <a:r>
              <a:rPr lang="zh-CN" altLang="en-US" sz="2700" b="1">
                <a:solidFill>
                  <a:srgbClr val="0000CC"/>
                </a:solidFill>
                <a:latin typeface="Times New Roman" panose="02020603050405020304" pitchFamily="18" charset="0"/>
              </a:rPr>
              <a:t>学习规则</a:t>
            </a:r>
            <a:r>
              <a:rPr lang="zh-CN" altLang="en-US" sz="2700" b="1">
                <a:latin typeface="Times New Roman" panose="02020603050405020304" pitchFamily="18" charset="0"/>
              </a:rPr>
              <a:t>：当某一突触两端的神经元同时处于兴奋状态，那么该连接的权值应该增强。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5F80BB1-A039-FC4E-8CB3-D5319F2BB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08050"/>
            <a:ext cx="864235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193675" indent="-193675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8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zh-CN" sz="2800" b="1">
                <a:latin typeface="Times New Roman" panose="02020603050405020304" pitchFamily="18" charset="0"/>
              </a:rPr>
              <a:t>  </a:t>
            </a: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8.1.4 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神经网络的学习</a:t>
            </a:r>
          </a:p>
          <a:p>
            <a:pPr eaLnBrk="1" hangingPunct="1">
              <a:lnSpc>
                <a:spcPct val="120000"/>
              </a:lnSpc>
              <a:spcBef>
                <a:spcPct val="80000"/>
              </a:spcBef>
              <a:buClr>
                <a:schemeClr val="accent2"/>
              </a:buClr>
              <a:buFont typeface="Wingdings" pitchFamily="2" charset="2"/>
              <a:buChar char="q"/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3">
            <a:extLst>
              <a:ext uri="{FF2B5EF4-FFF2-40B4-BE49-F238E27FC236}">
                <a16:creationId xmlns:a16="http://schemas.microsoft.com/office/drawing/2014/main" id="{66C59579-B871-9B4E-AE4A-083198688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193826F-DBC2-CC4C-9E84-F492CF67B1F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2E3EF7F-6FCA-0A4F-9751-561769518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63BBF4CC-1808-DF48-A7E7-68CB8F837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239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latin typeface="Times New Roman" panose="02020603050405020304" pitchFamily="18" charset="0"/>
              </a:rPr>
              <a:t>神经元与神经网络 </a:t>
            </a:r>
          </a:p>
          <a:p>
            <a:pPr eaLnBrk="1" hangingPunct="1">
              <a:lnSpc>
                <a:spcPct val="160000"/>
              </a:lnSpc>
              <a:buClr>
                <a:srgbClr val="0000FF"/>
              </a:buClr>
              <a:buSzPct val="150000"/>
              <a:buFont typeface="Wingdings" pitchFamily="2" charset="2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神经网络及其学习算法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latin typeface="宋体" panose="02010600030101010101" pitchFamily="2" charset="-122"/>
              </a:rPr>
              <a:t>神经网络在模式识别中的应用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latin typeface="宋体" panose="02010600030101010101" pitchFamily="2" charset="-122"/>
              </a:rPr>
              <a:t>网络及其应用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>
            <a:extLst>
              <a:ext uri="{FF2B5EF4-FFF2-40B4-BE49-F238E27FC236}">
                <a16:creationId xmlns:a16="http://schemas.microsoft.com/office/drawing/2014/main" id="{D8BCD21C-7692-EA47-B7EA-C0BE43519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701D842-2B9D-BE4F-9F57-0D05BE88413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3E424BB-2DCD-134C-9B06-0772A2A9D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神经网络及其学习算法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8B78449-FA86-B347-A9C8-F040BA6422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1825" y="1152525"/>
            <a:ext cx="8435975" cy="5400675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8.2.1  BP</a:t>
            </a:r>
            <a:r>
              <a:rPr lang="zh-CN" altLang="en-US" b="1">
                <a:latin typeface="Times New Roman" panose="02020603050405020304" pitchFamily="18" charset="0"/>
              </a:rPr>
              <a:t>神经网络 的结构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8.2.2  BP</a:t>
            </a:r>
            <a:r>
              <a:rPr lang="zh-CN" altLang="en-US" b="1">
                <a:latin typeface="Times New Roman" panose="02020603050405020304" pitchFamily="18" charset="0"/>
              </a:rPr>
              <a:t>学习算法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8.2.3  BP</a:t>
            </a:r>
            <a:r>
              <a:rPr lang="zh-CN" altLang="en-US" b="1">
                <a:latin typeface="Times New Roman" panose="02020603050405020304" pitchFamily="18" charset="0"/>
              </a:rPr>
              <a:t>算法的实现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8.2.3  BP</a:t>
            </a:r>
            <a:r>
              <a:rPr lang="zh-CN" altLang="en-US" b="1">
                <a:latin typeface="Times New Roman" panose="02020603050405020304" pitchFamily="18" charset="0"/>
              </a:rPr>
              <a:t>算法的应用</a:t>
            </a: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>
            <a:extLst>
              <a:ext uri="{FF2B5EF4-FFF2-40B4-BE49-F238E27FC236}">
                <a16:creationId xmlns:a16="http://schemas.microsoft.com/office/drawing/2014/main" id="{3F4E8FC4-094E-4C44-9B03-A51160906A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E6F9BEA-0CFE-4E4A-BB31-0C55A973DF4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B3BBB15-AAFA-1A4F-ACAE-C156CECAD7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神经网络及其学习算法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BA2AC945-8215-7D4C-AB3C-10C5CC8CA0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435975" cy="54006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8.2.1  BP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神经网络的结构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8.2.2  BP</a:t>
            </a:r>
            <a:r>
              <a:rPr lang="zh-CN" altLang="en-US" b="1">
                <a:latin typeface="Times New Roman" panose="02020603050405020304" pitchFamily="18" charset="0"/>
              </a:rPr>
              <a:t>学习算法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8.2.3  BP</a:t>
            </a:r>
            <a:r>
              <a:rPr lang="zh-CN" altLang="en-US" b="1">
                <a:latin typeface="Times New Roman" panose="02020603050405020304" pitchFamily="18" charset="0"/>
              </a:rPr>
              <a:t>算法的实现</a:t>
            </a: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>
            <a:extLst>
              <a:ext uri="{FF2B5EF4-FFF2-40B4-BE49-F238E27FC236}">
                <a16:creationId xmlns:a16="http://schemas.microsoft.com/office/drawing/2014/main" id="{5D94902B-82E9-F542-B58E-829906771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91F2813-28A4-964C-9D28-9E93BC301E1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3177653-FD43-BD43-BE5C-9A1C7B94C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8.2.1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6D53483-256A-CD4A-9576-2E2D4E3410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endParaRPr lang="en-US" altLang="zh-CN" sz="1700" b="1">
              <a:latin typeface="Times New Roman" panose="02020603050405020304" pitchFamily="18" charset="0"/>
            </a:endParaRPr>
          </a:p>
        </p:txBody>
      </p:sp>
      <p:graphicFrame>
        <p:nvGraphicFramePr>
          <p:cNvPr id="37893" name="Object 11">
            <a:extLst>
              <a:ext uri="{FF2B5EF4-FFF2-40B4-BE49-F238E27FC236}">
                <a16:creationId xmlns:a16="http://schemas.microsoft.com/office/drawing/2014/main" id="{C404F3C9-3B42-0A49-B916-EEB87BCAF63C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6650038" y="1647825"/>
          <a:ext cx="241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公式" r:id="rId3" imgW="5562600" imgH="26327100" progId="Equation.3">
                  <p:embed/>
                </p:oleObj>
              </mc:Choice>
              <mc:Fallback>
                <p:oleObj name="公式" r:id="rId3" imgW="5562600" imgH="26327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0038" y="1647825"/>
                        <a:ext cx="2413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A0D156DC-FDE3-E64B-98CE-BC8BA062A5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6019800"/>
          <a:ext cx="2819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公式" r:id="rId5" imgW="1778000" imgH="279400" progId="Equation.3">
                  <p:embed/>
                </p:oleObj>
              </mc:Choice>
              <mc:Fallback>
                <p:oleObj name="公式" r:id="rId5" imgW="1778000" imgH="279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6019800"/>
                        <a:ext cx="28194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>
            <a:extLst>
              <a:ext uri="{FF2B5EF4-FFF2-40B4-BE49-F238E27FC236}">
                <a16:creationId xmlns:a16="http://schemas.microsoft.com/office/drawing/2014/main" id="{5FD21F7D-75B4-034E-96D4-BFB6DFEDC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5976938"/>
          <a:ext cx="31242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公式" r:id="rId7" imgW="1879600" imgH="279400" progId="Equation.3">
                  <p:embed/>
                </p:oleObj>
              </mc:Choice>
              <mc:Fallback>
                <p:oleObj name="公式" r:id="rId7" imgW="1879600" imgH="279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976938"/>
                        <a:ext cx="31242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6" name="Picture 8">
            <a:extLst>
              <a:ext uri="{FF2B5EF4-FFF2-40B4-BE49-F238E27FC236}">
                <a16:creationId xmlns:a16="http://schemas.microsoft.com/office/drawing/2014/main" id="{1D92F8C5-FD75-194A-956E-96E6111E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10418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7" name="Object 13">
            <a:extLst>
              <a:ext uri="{FF2B5EF4-FFF2-40B4-BE49-F238E27FC236}">
                <a16:creationId xmlns:a16="http://schemas.microsoft.com/office/drawing/2014/main" id="{E8CC699D-0682-B94C-9938-CAC77724DFC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8526463" y="2133600"/>
          <a:ext cx="693737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公式" r:id="rId10" imgW="5562600" imgH="26327100" progId="Equation.3">
                  <p:embed/>
                </p:oleObj>
              </mc:Choice>
              <mc:Fallback>
                <p:oleObj name="公式" r:id="rId10" imgW="5562600" imgH="263271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6463" y="2133600"/>
                        <a:ext cx="693737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5">
            <a:extLst>
              <a:ext uri="{FF2B5EF4-FFF2-40B4-BE49-F238E27FC236}">
                <a16:creationId xmlns:a16="http://schemas.microsoft.com/office/drawing/2014/main" id="{E7B74155-7BC8-8145-95AD-7C6619FEC1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50" y="2057400"/>
          <a:ext cx="53975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公式" r:id="rId11" imgW="4686300" imgH="26327100" progId="Equation.3">
                  <p:embed/>
                </p:oleObj>
              </mc:Choice>
              <mc:Fallback>
                <p:oleObj name="公式" r:id="rId11" imgW="4686300" imgH="26327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" y="2057400"/>
                        <a:ext cx="53975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Rectangle 16">
            <a:extLst>
              <a:ext uri="{FF2B5EF4-FFF2-40B4-BE49-F238E27FC236}">
                <a16:creationId xmlns:a16="http://schemas.microsoft.com/office/drawing/2014/main" id="{6E302078-100D-3445-B7C7-D47A77575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419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None/>
            </a:pPr>
            <a:r>
              <a:rPr lang="en-US" altLang="zh-CN" sz="2600" b="1">
                <a:latin typeface="Times New Roman" panose="02020603050405020304" pitchFamily="18" charset="0"/>
              </a:rPr>
              <a:t>  1. </a:t>
            </a:r>
            <a:r>
              <a:rPr lang="en-US" altLang="zh-CN" sz="2600" b="1">
                <a:solidFill>
                  <a:srgbClr val="0000CC"/>
                </a:solidFill>
                <a:latin typeface="Times New Roman" panose="02020603050405020304" pitchFamily="18" charset="0"/>
              </a:rPr>
              <a:t>BP 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网络结构</a:t>
            </a:r>
            <a:r>
              <a:rPr lang="zh-CN" altLang="en-US" sz="5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>
            <a:extLst>
              <a:ext uri="{FF2B5EF4-FFF2-40B4-BE49-F238E27FC236}">
                <a16:creationId xmlns:a16="http://schemas.microsoft.com/office/drawing/2014/main" id="{974555A8-F2AA-B149-8F84-64E23D4C7F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29789526-B877-094D-A2DF-CA81EAD975D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EC97B977-226B-0344-ADE3-2D764819D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33B6B61-DD5D-E449-92C0-122DBB48F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451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4"/>
              </a:buBlip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神经网络（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neural networks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NN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2036" name="Text Box 4">
            <a:extLst>
              <a:ext uri="{FF2B5EF4-FFF2-40B4-BE49-F238E27FC236}">
                <a16:creationId xmlns:a16="http://schemas.microsoft.com/office/drawing/2014/main" id="{70A16215-78D9-E74E-9E88-00014851C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752600"/>
            <a:ext cx="8610600" cy="3046413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5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生物神经网络</a:t>
            </a:r>
            <a:r>
              <a:rPr lang="en-US" altLang="zh-CN" sz="2400" b="1">
                <a:latin typeface="Times New Roman" panose="02020603050405020304" pitchFamily="18" charset="0"/>
              </a:rPr>
              <a:t>( natural neural network, NNN): </a:t>
            </a:r>
            <a:r>
              <a:rPr lang="zh-CN" altLang="en-US" sz="2400" b="1">
                <a:latin typeface="Times New Roman" panose="02020603050405020304" pitchFamily="18" charset="0"/>
              </a:rPr>
              <a:t>由中枢神经系统（脑和脊髓）及周围神经系统（感觉神经、运动神经等）所构成的错综复杂的神经网络，其中最重要的是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脑神经系统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人工神经网络</a:t>
            </a:r>
            <a:r>
              <a:rPr lang="en-US" altLang="zh-CN" sz="2400" b="1">
                <a:latin typeface="Times New Roman" panose="02020603050405020304" pitchFamily="18" charset="0"/>
              </a:rPr>
              <a:t>(artificial neural networks, ANN): </a:t>
            </a:r>
            <a:r>
              <a:rPr lang="zh-CN" altLang="en-US" sz="2400" b="1">
                <a:latin typeface="Times New Roman" panose="02020603050405020304" pitchFamily="18" charset="0"/>
              </a:rPr>
              <a:t>模拟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人脑神经系统</a:t>
            </a:r>
            <a:r>
              <a:rPr lang="zh-CN" altLang="en-US" sz="2400" b="1">
                <a:latin typeface="Times New Roman" panose="02020603050405020304" pitchFamily="18" charset="0"/>
              </a:rPr>
              <a:t>的结构和功能，运用大量简单处理单元经广泛连接而组成的人工网络系统。</a:t>
            </a:r>
          </a:p>
          <a:p>
            <a:pPr algn="just" eaLnBrk="1" hangingPunct="1">
              <a:lnSpc>
                <a:spcPct val="3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en-US" altLang="zh-CN" sz="2500" b="1">
              <a:latin typeface="Times New Roman" panose="02020603050405020304" pitchFamily="18" charset="0"/>
            </a:endParaRPr>
          </a:p>
        </p:txBody>
      </p:sp>
      <p:sp>
        <p:nvSpPr>
          <p:cNvPr id="172039" name="AutoShape 7">
            <a:extLst>
              <a:ext uri="{FF2B5EF4-FFF2-40B4-BE49-F238E27FC236}">
                <a16:creationId xmlns:a16="http://schemas.microsoft.com/office/drawing/2014/main" id="{3B5C9006-F843-5442-8E45-6500FB72D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105400"/>
            <a:ext cx="5334000" cy="1219200"/>
          </a:xfrm>
          <a:prstGeom prst="cloudCallout">
            <a:avLst>
              <a:gd name="adj1" fmla="val -34106"/>
              <a:gd name="adj2" fmla="val -157292"/>
            </a:avLst>
          </a:prstGeom>
          <a:gradFill rotWithShape="1">
            <a:gsLst>
              <a:gs pos="0">
                <a:schemeClr val="bg1"/>
              </a:gs>
              <a:gs pos="100000">
                <a:srgbClr val="00FFFF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/>
              <a:t>神经网络方法： </a:t>
            </a:r>
            <a:r>
              <a:rPr lang="zh-CN" altLang="en-US" sz="2400" b="1">
                <a:solidFill>
                  <a:schemeClr val="accent2"/>
                </a:solidFill>
              </a:rPr>
              <a:t>隐式</a:t>
            </a:r>
            <a:r>
              <a:rPr lang="zh-CN" altLang="en-US" sz="2400" b="1"/>
              <a:t>的知识表示方法</a:t>
            </a:r>
          </a:p>
        </p:txBody>
      </p:sp>
    </p:spTree>
    <p:custDataLst>
      <p:tags r:id="rId1"/>
    </p:custDataLst>
  </p:cSld>
  <p:clrMapOvr>
    <a:masterClrMapping/>
  </p:clrMapOvr>
  <p:transition advTm="593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2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2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2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2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2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4">
            <a:extLst>
              <a:ext uri="{FF2B5EF4-FFF2-40B4-BE49-F238E27FC236}">
                <a16:creationId xmlns:a16="http://schemas.microsoft.com/office/drawing/2014/main" id="{69B86D12-6753-FC44-8A08-688FD00E2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8173D72-31B5-D34C-9A2C-A0D4BC12938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8915" name="Rectangle 48">
            <a:extLst>
              <a:ext uri="{FF2B5EF4-FFF2-40B4-BE49-F238E27FC236}">
                <a16:creationId xmlns:a16="http://schemas.microsoft.com/office/drawing/2014/main" id="{83F2C5A4-9D4B-AF44-9378-06EBEC43A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0"/>
            <a:ext cx="8763000" cy="472440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1DC2D139-3A3A-0B46-AEFF-63BB72D13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8.2.1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</a:t>
            </a:r>
          </a:p>
        </p:txBody>
      </p:sp>
      <p:graphicFrame>
        <p:nvGraphicFramePr>
          <p:cNvPr id="38955" name="Object 43">
            <a:extLst>
              <a:ext uri="{FF2B5EF4-FFF2-40B4-BE49-F238E27FC236}">
                <a16:creationId xmlns:a16="http://schemas.microsoft.com/office/drawing/2014/main" id="{D67E62E7-86AA-5B47-8866-64E528AA513B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236538" y="1576388"/>
          <a:ext cx="4183062" cy="461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SmartDraw" r:id="rId3" imgW="15646400" imgH="17284700" progId="SmartDraw.2">
                  <p:embed/>
                </p:oleObj>
              </mc:Choice>
              <mc:Fallback>
                <p:oleObj name="SmartDraw" r:id="rId3" imgW="15646400" imgH="17284700" progId="SmartDraw.2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8" y="1576388"/>
                        <a:ext cx="4183062" cy="461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5">
            <a:extLst>
              <a:ext uri="{FF2B5EF4-FFF2-40B4-BE49-F238E27FC236}">
                <a16:creationId xmlns:a16="http://schemas.microsoft.com/office/drawing/2014/main" id="{D72E0507-90CD-9844-B76B-43B4664F7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105C84E4-2EC0-784D-8780-181D5291D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0" name="Rectangle 9">
            <a:extLst>
              <a:ext uri="{FF2B5EF4-FFF2-40B4-BE49-F238E27FC236}">
                <a16:creationId xmlns:a16="http://schemas.microsoft.com/office/drawing/2014/main" id="{6996E939-0E7D-D446-BC49-8045A27C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1" name="Rectangle 11">
            <a:extLst>
              <a:ext uri="{FF2B5EF4-FFF2-40B4-BE49-F238E27FC236}">
                <a16:creationId xmlns:a16="http://schemas.microsoft.com/office/drawing/2014/main" id="{02BEB607-1FD2-7641-B6F3-66987BFD2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2" name="Rectangle 13">
            <a:extLst>
              <a:ext uri="{FF2B5EF4-FFF2-40B4-BE49-F238E27FC236}">
                <a16:creationId xmlns:a16="http://schemas.microsoft.com/office/drawing/2014/main" id="{E9B6B13C-B65E-4C43-BD9A-07A0FC90C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3" name="Rectangle 15">
            <a:extLst>
              <a:ext uri="{FF2B5EF4-FFF2-40B4-BE49-F238E27FC236}">
                <a16:creationId xmlns:a16="http://schemas.microsoft.com/office/drawing/2014/main" id="{CABD32C4-C3D2-434E-92AA-D03B2E8C2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4" name="Rectangle 17">
            <a:extLst>
              <a:ext uri="{FF2B5EF4-FFF2-40B4-BE49-F238E27FC236}">
                <a16:creationId xmlns:a16="http://schemas.microsoft.com/office/drawing/2014/main" id="{53DBB3C8-55FB-BB46-8E41-17C7C5C78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5" name="Rectangle 19">
            <a:extLst>
              <a:ext uri="{FF2B5EF4-FFF2-40B4-BE49-F238E27FC236}">
                <a16:creationId xmlns:a16="http://schemas.microsoft.com/office/drawing/2014/main" id="{DA1DE5BD-2093-F748-B6FC-9E1406243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6" name="Rectangle 21">
            <a:extLst>
              <a:ext uri="{FF2B5EF4-FFF2-40B4-BE49-F238E27FC236}">
                <a16:creationId xmlns:a16="http://schemas.microsoft.com/office/drawing/2014/main" id="{412FBEFE-B693-454A-9D90-1B6B3B24D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7" name="Rectangle 23">
            <a:extLst>
              <a:ext uri="{FF2B5EF4-FFF2-40B4-BE49-F238E27FC236}">
                <a16:creationId xmlns:a16="http://schemas.microsoft.com/office/drawing/2014/main" id="{2A88FD51-A0FC-0E4E-8DFC-F2B67ED30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8928" name="Rectangle 25">
            <a:extLst>
              <a:ext uri="{FF2B5EF4-FFF2-40B4-BE49-F238E27FC236}">
                <a16:creationId xmlns:a16="http://schemas.microsoft.com/office/drawing/2014/main" id="{C70FA59D-0FA0-BA40-9C57-4F9A4FB3E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38938" name="Object 26">
            <a:extLst>
              <a:ext uri="{FF2B5EF4-FFF2-40B4-BE49-F238E27FC236}">
                <a16:creationId xmlns:a16="http://schemas.microsoft.com/office/drawing/2014/main" id="{DB27BA18-23A3-A74E-BE4A-B6177901DD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4063" y="3797300"/>
          <a:ext cx="32273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5" imgW="1371600" imgH="444500" progId="Equation.3">
                  <p:embed/>
                </p:oleObj>
              </mc:Choice>
              <mc:Fallback>
                <p:oleObj name="Equation" r:id="rId5" imgW="1371600" imgH="444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3797300"/>
                        <a:ext cx="32273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0" name="Object 28">
            <a:extLst>
              <a:ext uri="{FF2B5EF4-FFF2-40B4-BE49-F238E27FC236}">
                <a16:creationId xmlns:a16="http://schemas.microsoft.com/office/drawing/2014/main" id="{84C967A4-542C-8148-BB98-5BA607641E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1887538"/>
          <a:ext cx="44958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Equation" r:id="rId7" imgW="2133600" imgH="749300" progId="Equation.3">
                  <p:embed/>
                </p:oleObj>
              </mc:Choice>
              <mc:Fallback>
                <p:oleObj name="Equation" r:id="rId7" imgW="2133600" imgH="7493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887538"/>
                        <a:ext cx="449580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" name="Object 30">
            <a:extLst>
              <a:ext uri="{FF2B5EF4-FFF2-40B4-BE49-F238E27FC236}">
                <a16:creationId xmlns:a16="http://schemas.microsoft.com/office/drawing/2014/main" id="{7AF1C240-8D46-4543-ADEE-B328BA9CDA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5638800"/>
          <a:ext cx="1981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公式" r:id="rId9" imgW="17843500" imgH="4686300" progId="Equation.3">
                  <p:embed/>
                </p:oleObj>
              </mc:Choice>
              <mc:Fallback>
                <p:oleObj name="公式" r:id="rId9" imgW="17843500" imgH="46863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638800"/>
                        <a:ext cx="1981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7" name="Object 45">
            <a:extLst>
              <a:ext uri="{FF2B5EF4-FFF2-40B4-BE49-F238E27FC236}">
                <a16:creationId xmlns:a16="http://schemas.microsoft.com/office/drawing/2014/main" id="{992F203A-517E-9444-9BF3-77AAFCFB748C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572000" y="5029200"/>
          <a:ext cx="213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公式" r:id="rId11" imgW="16090900" imgH="4686300" progId="Equation.3">
                  <p:embed/>
                </p:oleObj>
              </mc:Choice>
              <mc:Fallback>
                <p:oleObj name="公式" r:id="rId11" imgW="16090900" imgH="46863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29200"/>
                        <a:ext cx="213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3" name="Rectangle 47">
            <a:extLst>
              <a:ext uri="{FF2B5EF4-FFF2-40B4-BE49-F238E27FC236}">
                <a16:creationId xmlns:a16="http://schemas.microsoft.com/office/drawing/2014/main" id="{27FB99B5-208C-6E42-B3EF-67EFE9AD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419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None/>
            </a:pPr>
            <a:r>
              <a:rPr lang="en-US" altLang="zh-CN" sz="2600" b="1"/>
              <a:t> </a:t>
            </a:r>
            <a:r>
              <a:rPr lang="en-US" altLang="zh-CN" sz="2600" b="1">
                <a:latin typeface="Times New Roman" panose="02020603050405020304" pitchFamily="18" charset="0"/>
              </a:rPr>
              <a:t>2. </a:t>
            </a:r>
            <a:r>
              <a:rPr lang="zh-CN" altLang="en-US" sz="2600" b="1">
                <a:latin typeface="Times New Roman" panose="02020603050405020304" pitchFamily="18" charset="0"/>
              </a:rPr>
              <a:t>输入输出变换关系</a:t>
            </a:r>
            <a:r>
              <a:rPr lang="zh-CN" altLang="en-US" sz="5400" b="1"/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4">
            <a:extLst>
              <a:ext uri="{FF2B5EF4-FFF2-40B4-BE49-F238E27FC236}">
                <a16:creationId xmlns:a16="http://schemas.microsoft.com/office/drawing/2014/main" id="{C19D41C5-FAC3-EF4C-800A-8C2E4DB6C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46C7BE2-7CBA-CD44-9808-BF29FEDEF87F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E993557-44B7-3942-A217-E20E91FE7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8.2.1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神经网络的结构</a:t>
            </a:r>
          </a:p>
        </p:txBody>
      </p:sp>
      <p:sp>
        <p:nvSpPr>
          <p:cNvPr id="39940" name="Rectangle 5">
            <a:extLst>
              <a:ext uri="{FF2B5EF4-FFF2-40B4-BE49-F238E27FC236}">
                <a16:creationId xmlns:a16="http://schemas.microsoft.com/office/drawing/2014/main" id="{27018BB5-6905-5942-9AA1-FB32D5E0A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1" name="Rectangle 6">
            <a:extLst>
              <a:ext uri="{FF2B5EF4-FFF2-40B4-BE49-F238E27FC236}">
                <a16:creationId xmlns:a16="http://schemas.microsoft.com/office/drawing/2014/main" id="{ADED81B0-142F-5B47-A570-AFCE81146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2" name="Rectangle 7">
            <a:extLst>
              <a:ext uri="{FF2B5EF4-FFF2-40B4-BE49-F238E27FC236}">
                <a16:creationId xmlns:a16="http://schemas.microsoft.com/office/drawing/2014/main" id="{C79B6633-8C57-0B43-964D-1CA9BCCCE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3" name="Rectangle 8">
            <a:extLst>
              <a:ext uri="{FF2B5EF4-FFF2-40B4-BE49-F238E27FC236}">
                <a16:creationId xmlns:a16="http://schemas.microsoft.com/office/drawing/2014/main" id="{1AC3E318-1531-6D43-A8B3-50DDD28E7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4" name="Rectangle 9">
            <a:extLst>
              <a:ext uri="{FF2B5EF4-FFF2-40B4-BE49-F238E27FC236}">
                <a16:creationId xmlns:a16="http://schemas.microsoft.com/office/drawing/2014/main" id="{DCA99565-F6FD-954F-8D49-9E553C459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5" name="Rectangle 10">
            <a:extLst>
              <a:ext uri="{FF2B5EF4-FFF2-40B4-BE49-F238E27FC236}">
                <a16:creationId xmlns:a16="http://schemas.microsoft.com/office/drawing/2014/main" id="{F1396B95-C97F-0D46-B2B9-FF116F81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6" name="Rectangle 11">
            <a:extLst>
              <a:ext uri="{FF2B5EF4-FFF2-40B4-BE49-F238E27FC236}">
                <a16:creationId xmlns:a16="http://schemas.microsoft.com/office/drawing/2014/main" id="{CABD75DE-2424-8A49-B062-8E9744508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7" name="Rectangle 12">
            <a:extLst>
              <a:ext uri="{FF2B5EF4-FFF2-40B4-BE49-F238E27FC236}">
                <a16:creationId xmlns:a16="http://schemas.microsoft.com/office/drawing/2014/main" id="{EAD06DEC-97E0-4A4B-A9D7-85BB8F8F1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8" name="Rectangle 13">
            <a:extLst>
              <a:ext uri="{FF2B5EF4-FFF2-40B4-BE49-F238E27FC236}">
                <a16:creationId xmlns:a16="http://schemas.microsoft.com/office/drawing/2014/main" id="{1A5E30E3-AC20-0B4E-8224-25BD3BF7E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49" name="Rectangle 14">
            <a:extLst>
              <a:ext uri="{FF2B5EF4-FFF2-40B4-BE49-F238E27FC236}">
                <a16:creationId xmlns:a16="http://schemas.microsoft.com/office/drawing/2014/main" id="{AEC232F3-D8E5-A44C-AF0B-5979B698C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50" name="Rectangle 15">
            <a:extLst>
              <a:ext uri="{FF2B5EF4-FFF2-40B4-BE49-F238E27FC236}">
                <a16:creationId xmlns:a16="http://schemas.microsoft.com/office/drawing/2014/main" id="{2A5B5616-E1E6-0F41-851A-E2F36537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51" name="Rectangle 16">
            <a:extLst>
              <a:ext uri="{FF2B5EF4-FFF2-40B4-BE49-F238E27FC236}">
                <a16:creationId xmlns:a16="http://schemas.microsoft.com/office/drawing/2014/main" id="{3A1CE325-74CD-454C-B1EC-1BCCB55F3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9952" name="Rectangle 21">
            <a:extLst>
              <a:ext uri="{FF2B5EF4-FFF2-40B4-BE49-F238E27FC236}">
                <a16:creationId xmlns:a16="http://schemas.microsoft.com/office/drawing/2014/main" id="{C2D6BD90-8454-9D47-B6FA-A3526CF9F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09600"/>
            <a:ext cx="419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None/>
            </a:pPr>
            <a:r>
              <a:rPr lang="en-US" altLang="zh-CN" sz="2600" b="1">
                <a:latin typeface="Times New Roman" panose="02020603050405020304" pitchFamily="18" charset="0"/>
              </a:rPr>
              <a:t>3. </a:t>
            </a:r>
            <a:r>
              <a:rPr lang="zh-CN" altLang="en-US" sz="2600" b="1">
                <a:latin typeface="Times New Roman" panose="02020603050405020304" pitchFamily="18" charset="0"/>
              </a:rPr>
              <a:t>工作过程</a:t>
            </a:r>
            <a:r>
              <a:rPr lang="zh-CN" altLang="en-US" sz="5400" b="1"/>
              <a:t> </a:t>
            </a:r>
          </a:p>
        </p:txBody>
      </p:sp>
      <p:sp>
        <p:nvSpPr>
          <p:cNvPr id="225304" name="Text Box 24">
            <a:extLst>
              <a:ext uri="{FF2B5EF4-FFF2-40B4-BE49-F238E27FC236}">
                <a16:creationId xmlns:a16="http://schemas.microsoft.com/office/drawing/2014/main" id="{14584CC3-2466-5747-98CF-2837A47C7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8686800" cy="433705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40000"/>
              </a:spcBef>
              <a:buClr>
                <a:srgbClr val="0000FF"/>
              </a:buClr>
              <a:buSzPct val="50000"/>
              <a:buFont typeface="Wingdings" pitchFamily="2" charset="2"/>
              <a:buChar char="l"/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第一阶段或网络训练阶段</a:t>
            </a:r>
            <a:r>
              <a:rPr lang="zh-CN" altLang="en-US" sz="2400" b="1">
                <a:latin typeface="Times New Roman" panose="02020603050405020304" pitchFamily="18" charset="0"/>
              </a:rPr>
              <a:t>：</a:t>
            </a:r>
          </a:p>
          <a:p>
            <a:pPr algn="just" eaLnBrk="1" hangingPunct="1">
              <a:spcBef>
                <a:spcPct val="40000"/>
              </a:spcBef>
              <a:buClr>
                <a:srgbClr val="0000FF"/>
              </a:buClr>
              <a:buSzPct val="80000"/>
              <a:buFont typeface="Wingdings" pitchFamily="2" charset="2"/>
              <a:buBlip>
                <a:blip r:embed="rId2"/>
              </a:buBlip>
            </a:pPr>
            <a:r>
              <a:rPr lang="zh-CN" altLang="en-US" sz="2400" b="1">
                <a:latin typeface="Times New Roman" panose="02020603050405020304" pitchFamily="18" charset="0"/>
              </a:rPr>
              <a:t>  </a:t>
            </a:r>
            <a:r>
              <a:rPr lang="en-US" altLang="zh-CN" sz="2400" b="1" i="1">
                <a:latin typeface="Times New Roman" panose="02020603050405020304" pitchFamily="18" charset="0"/>
              </a:rPr>
              <a:t>N </a:t>
            </a:r>
            <a:r>
              <a:rPr lang="zh-CN" altLang="en-US" sz="2400" b="1">
                <a:latin typeface="Times New Roman" panose="02020603050405020304" pitchFamily="18" charset="0"/>
              </a:rPr>
              <a:t>组输入输出样本：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400" b="1">
                <a:latin typeface="Times New Roman" panose="02020603050405020304" pitchFamily="18" charset="0"/>
              </a:rPr>
              <a:t>=[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,…,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ip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 baseline="30000">
                <a:latin typeface="Times New Roman" panose="02020603050405020304" pitchFamily="18" charset="0"/>
              </a:rPr>
              <a:t>T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40000"/>
              </a:spcBef>
              <a:buClr>
                <a:srgbClr val="0000FF"/>
              </a:buClr>
              <a:buSzPct val="80000"/>
              <a:buFont typeface="Wingdings" pitchFamily="2" charset="2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                                        d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400" b="1">
                <a:latin typeface="Times New Roman" panose="02020603050405020304" pitchFamily="18" charset="0"/>
              </a:rPr>
              <a:t>=[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,…,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ipm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 baseline="30000">
                <a:latin typeface="Times New Roman" panose="02020603050405020304" pitchFamily="18" charset="0"/>
              </a:rPr>
              <a:t>T</a:t>
            </a:r>
          </a:p>
          <a:p>
            <a:pPr algn="just" eaLnBrk="1" hangingPunct="1">
              <a:spcBef>
                <a:spcPct val="40000"/>
              </a:spcBef>
              <a:buClr>
                <a:srgbClr val="0000FF"/>
              </a:buClr>
              <a:buSzPct val="80000"/>
              <a:buFont typeface="Wingdings" pitchFamily="2" charset="2"/>
              <a:buNone/>
            </a:pPr>
            <a:r>
              <a:rPr lang="en-US" altLang="zh-CN" sz="2400" b="1" baseline="30000">
                <a:latin typeface="Times New Roman" panose="02020603050405020304" pitchFamily="18" charset="0"/>
              </a:rPr>
              <a:t>                                                     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>
                <a:latin typeface="Times New Roman" panose="02020603050405020304" pitchFamily="18" charset="0"/>
              </a:rPr>
              <a:t>=1, 2,…, N</a:t>
            </a:r>
          </a:p>
          <a:p>
            <a:pPr algn="just" eaLnBrk="1" hangingPunct="1">
              <a:spcBef>
                <a:spcPct val="40000"/>
              </a:spcBef>
              <a:buClr>
                <a:srgbClr val="0000FF"/>
              </a:buClr>
              <a:buSzPct val="80000"/>
              <a:buFont typeface="Wingdings" pitchFamily="2" charset="2"/>
              <a:buBlip>
                <a:blip r:embed="rId2"/>
              </a:buBlip>
            </a:pPr>
            <a:r>
              <a:rPr lang="en-US" altLang="zh-CN" sz="2400" b="1"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对网络的连接权进行学习和调整，以使该网络实现给定样本的输入输出映射关系。</a:t>
            </a:r>
          </a:p>
          <a:p>
            <a:pPr algn="just" eaLnBrk="1" hangingPunct="1">
              <a:spcBef>
                <a:spcPct val="40000"/>
              </a:spcBef>
              <a:buClr>
                <a:srgbClr val="0000FF"/>
              </a:buClr>
              <a:buSzPct val="50000"/>
              <a:buFont typeface="Wingdings" pitchFamily="2" charset="2"/>
              <a:buChar char="l"/>
            </a:pPr>
            <a:r>
              <a:rPr lang="zh-CN" altLang="en-US" sz="2400" b="1"/>
              <a:t> </a:t>
            </a:r>
            <a:r>
              <a:rPr lang="zh-CN" altLang="en-US" sz="2400" b="1">
                <a:solidFill>
                  <a:srgbClr val="0000CC"/>
                </a:solidFill>
              </a:rPr>
              <a:t>第二阶段或称工作阶段</a:t>
            </a:r>
            <a:r>
              <a:rPr lang="zh-CN" altLang="en-US" sz="2400" b="1"/>
              <a:t>：把实验数据或实际数据输入到网络，网络在误差范围内预测计算出结果。  </a:t>
            </a:r>
            <a:r>
              <a:rPr lang="zh-CN" altLang="en-US" sz="2400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5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5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5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>
            <a:extLst>
              <a:ext uri="{FF2B5EF4-FFF2-40B4-BE49-F238E27FC236}">
                <a16:creationId xmlns:a16="http://schemas.microsoft.com/office/drawing/2014/main" id="{43C225E4-AFCE-064B-AE24-353C557CC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F94667B-5DEC-1E4B-9C8B-D261940B1904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9D68B1E-BAF1-B348-A243-3DD6918C9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神经网络及其学习算法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76074FE-35A1-E045-B172-71877C4EE5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52525"/>
            <a:ext cx="8283575" cy="54006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8.2.1  BP</a:t>
            </a:r>
            <a:r>
              <a:rPr lang="zh-CN" altLang="en-US" b="1">
                <a:latin typeface="Times New Roman" panose="02020603050405020304" pitchFamily="18" charset="0"/>
              </a:rPr>
              <a:t>神经网络的结构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8.2.2  BP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学习算法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8.2.3  BP</a:t>
            </a:r>
            <a:r>
              <a:rPr lang="zh-CN" altLang="en-US" b="1">
                <a:latin typeface="Times New Roman" panose="02020603050405020304" pitchFamily="18" charset="0"/>
              </a:rPr>
              <a:t>算法的实现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 typeface="Wingdings" pitchFamily="2" charset="2"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8.2.3  BP</a:t>
            </a:r>
            <a:r>
              <a:rPr lang="zh-CN" altLang="en-US" b="1">
                <a:latin typeface="Times New Roman" panose="02020603050405020304" pitchFamily="18" charset="0"/>
              </a:rPr>
              <a:t>算法的应用</a:t>
            </a:r>
            <a:endParaRPr lang="zh-CN" altLang="en-US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None/>
            </a:pPr>
            <a:endParaRPr lang="en-US" altLang="zh-CN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3">
            <a:extLst>
              <a:ext uri="{FF2B5EF4-FFF2-40B4-BE49-F238E27FC236}">
                <a16:creationId xmlns:a16="http://schemas.microsoft.com/office/drawing/2014/main" id="{E323D6C9-4FCA-5E48-BBBA-103B9968C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D96729F-0BA1-6E44-B325-BA33FE44046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23586" name="Text Box 2">
            <a:extLst>
              <a:ext uri="{FF2B5EF4-FFF2-40B4-BE49-F238E27FC236}">
                <a16:creationId xmlns:a16="http://schemas.microsoft.com/office/drawing/2014/main" id="{93D444BF-AED7-9341-A91E-69C8276D4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600200"/>
            <a:ext cx="8839200" cy="17065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tabLst>
                <a:tab pos="1730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tabLst>
                <a:tab pos="173038" algn="l"/>
              </a:tabLst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tabLst>
                <a:tab pos="173038" algn="l"/>
              </a:tabLst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tabLst>
                <a:tab pos="173038" algn="l"/>
              </a:tabLst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tabLst>
                <a:tab pos="173038" algn="l"/>
              </a:tabLst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173038" algn="l"/>
              </a:tabLst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173038" algn="l"/>
              </a:tabLst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173038" algn="l"/>
              </a:tabLst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173038" algn="l"/>
              </a:tabLst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）是否存在一个</a:t>
            </a:r>
            <a:r>
              <a:rPr lang="en-US" altLang="zh-CN" sz="2400" b="1">
                <a:latin typeface="Times New Roman" panose="02020603050405020304" pitchFamily="18" charset="0"/>
              </a:rPr>
              <a:t>BP</a:t>
            </a:r>
            <a:r>
              <a:rPr lang="zh-CN" altLang="en-US" sz="2400" b="1">
                <a:latin typeface="Times New Roman" panose="02020603050405020304" pitchFamily="18" charset="0"/>
              </a:rPr>
              <a:t>神经网络能够逼近给定的样本或者函数。</a:t>
            </a:r>
          </a:p>
          <a:p>
            <a:pPr algn="just" eaLnBrk="1" hangingPunct="1">
              <a:buClr>
                <a:srgbClr val="0000CC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BP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定理：给定任意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，对于任意的连续函数，存在一个三层前向神经网络，它可以在任意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平方误差精度内逼近连续函数。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8E96475D-B254-CE4D-837C-F023C844D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学习算法</a:t>
            </a:r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5FEEE569-606B-D84F-BA59-CB9BE5902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692150"/>
          </a:xfrm>
        </p:spPr>
        <p:txBody>
          <a:bodyPr/>
          <a:lstStyle/>
          <a:p>
            <a:pPr marL="361950" indent="-361950" eaLnBrk="1" hangingPunct="1">
              <a:buFont typeface="Wingdings" pitchFamily="2" charset="2"/>
              <a:buChar char="§"/>
            </a:pPr>
            <a:r>
              <a:rPr lang="zh-CN" altLang="en-US" sz="2600" b="1">
                <a:latin typeface="Times New Roman" panose="02020603050405020304" pitchFamily="18" charset="0"/>
              </a:rPr>
              <a:t>两个问题：</a:t>
            </a:r>
            <a:endParaRPr lang="zh-CN" altLang="en-US" sz="1900" b="1">
              <a:latin typeface="Times New Roman" panose="02020603050405020304" pitchFamily="18" charset="0"/>
            </a:endParaRPr>
          </a:p>
        </p:txBody>
      </p:sp>
      <p:sp>
        <p:nvSpPr>
          <p:cNvPr id="323590" name="Rectangle 6">
            <a:extLst>
              <a:ext uri="{FF2B5EF4-FFF2-40B4-BE49-F238E27FC236}">
                <a16:creationId xmlns:a16="http://schemas.microsoft.com/office/drawing/2014/main" id="{9701A03C-C66E-C946-9FCA-5506B4DA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3960813"/>
            <a:ext cx="8686800" cy="1306512"/>
          </a:xfrm>
          <a:prstGeom prst="rect">
            <a:avLst/>
          </a:prstGeom>
          <a:gradFill rotWithShape="1">
            <a:gsLst>
              <a:gs pos="0">
                <a:srgbClr val="FFFF66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3038" indent="-173038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</a:rPr>
              <a:t>（ </a:t>
            </a: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）如何调整</a:t>
            </a:r>
            <a:r>
              <a:rPr lang="en-US" altLang="zh-CN" sz="2400" b="1">
                <a:latin typeface="Times New Roman" panose="02020603050405020304" pitchFamily="18" charset="0"/>
              </a:rPr>
              <a:t>BP</a:t>
            </a:r>
            <a:r>
              <a:rPr lang="zh-CN" altLang="en-US" sz="2400" b="1">
                <a:latin typeface="Times New Roman" panose="02020603050405020304" pitchFamily="18" charset="0"/>
              </a:rPr>
              <a:t>神经网络的连接权，使网络的输入与输出与给定的样本相同。</a:t>
            </a:r>
          </a:p>
          <a:p>
            <a:pPr algn="just" eaLnBrk="1" hangingPunct="1">
              <a:lnSpc>
                <a:spcPct val="100000"/>
              </a:lnSpc>
              <a:spcBef>
                <a:spcPct val="30000"/>
              </a:spcBef>
              <a:buSzPct val="50000"/>
              <a:buFont typeface="Wingdings" pitchFamily="2" charset="2"/>
              <a:buChar char="u"/>
            </a:pPr>
            <a:r>
              <a:rPr lang="zh-CN" altLang="en-US" sz="2400" b="1">
                <a:latin typeface="Times New Roman" panose="02020603050405020304" pitchFamily="18" charset="0"/>
              </a:rPr>
              <a:t>  </a:t>
            </a:r>
            <a:r>
              <a:rPr lang="en-US" altLang="zh-CN" sz="2400" b="1">
                <a:latin typeface="Times New Roman" panose="02020603050405020304" pitchFamily="18" charset="0"/>
              </a:rPr>
              <a:t>1986</a:t>
            </a:r>
            <a:r>
              <a:rPr lang="zh-CN" altLang="en-US" sz="2400" b="1">
                <a:latin typeface="Times New Roman" panose="02020603050405020304" pitchFamily="18" charset="0"/>
              </a:rPr>
              <a:t>年，鲁梅尔哈特（</a:t>
            </a:r>
            <a:r>
              <a:rPr lang="en-US" altLang="zh-CN" sz="2400" b="1">
                <a:latin typeface="Times New Roman" panose="02020603050405020304" pitchFamily="18" charset="0"/>
              </a:rPr>
              <a:t>D. Rumelhart</a:t>
            </a:r>
            <a:r>
              <a:rPr lang="zh-CN" altLang="en-US" sz="2400" b="1">
                <a:latin typeface="Times New Roman" panose="02020603050405020304" pitchFamily="18" charset="0"/>
              </a:rPr>
              <a:t>）等提出</a:t>
            </a:r>
            <a:r>
              <a:rPr lang="en-US" altLang="zh-CN" sz="2400" b="1">
                <a:latin typeface="Times New Roman" panose="02020603050405020304" pitchFamily="18" charset="0"/>
              </a:rPr>
              <a:t>BP</a:t>
            </a:r>
            <a:r>
              <a:rPr lang="zh-CN" altLang="en-US" sz="2400" b="1">
                <a:latin typeface="Times New Roman" panose="02020603050405020304" pitchFamily="18" charset="0"/>
              </a:rPr>
              <a:t>学习算法。</a:t>
            </a:r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92061894-27CE-6C4B-8D54-ED25CC2D6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3016" name="Rectangle 8">
            <a:extLst>
              <a:ext uri="{FF2B5EF4-FFF2-40B4-BE49-F238E27FC236}">
                <a16:creationId xmlns:a16="http://schemas.microsoft.com/office/drawing/2014/main" id="{6518DE4E-6B11-E943-AB71-3A522C387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3017" name="Object 10">
            <a:extLst>
              <a:ext uri="{FF2B5EF4-FFF2-40B4-BE49-F238E27FC236}">
                <a16:creationId xmlns:a16="http://schemas.microsoft.com/office/drawing/2014/main" id="{D7F721B3-2A04-8B41-BB7C-CAE3225C76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171700"/>
          <a:ext cx="571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r:id="rId3" imgW="8483600" imgH="4102100" progId="">
                  <p:embed/>
                </p:oleObj>
              </mc:Choice>
              <mc:Fallback>
                <p:oleObj r:id="rId3" imgW="8483600" imgH="41021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71700"/>
                        <a:ext cx="571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2">
            <a:extLst>
              <a:ext uri="{FF2B5EF4-FFF2-40B4-BE49-F238E27FC236}">
                <a16:creationId xmlns:a16="http://schemas.microsoft.com/office/drawing/2014/main" id="{829A6216-C1D3-7942-A572-0A7CCBFF16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2438" y="2635250"/>
          <a:ext cx="3810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r:id="rId5" imgW="2921000" imgH="3213100" progId="">
                  <p:embed/>
                </p:oleObj>
              </mc:Choice>
              <mc:Fallback>
                <p:oleObj r:id="rId5" imgW="2921000" imgH="32131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2635250"/>
                        <a:ext cx="3810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6" grpId="0" animBg="1" autoUpdateAnimBg="0"/>
      <p:bldP spid="323590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4">
            <a:extLst>
              <a:ext uri="{FF2B5EF4-FFF2-40B4-BE49-F238E27FC236}">
                <a16:creationId xmlns:a16="http://schemas.microsoft.com/office/drawing/2014/main" id="{A62FEF37-0F5B-7247-81CC-E51B08A13A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BEE204-7B2B-C247-A86E-E503E5CE682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054E3E3-77EA-6442-9BD5-A4B7D6FE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学习算法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863C6C5-54D5-2445-A43D-B80C2B4F08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524000"/>
            <a:ext cx="8435975" cy="4648200"/>
          </a:xfrm>
          <a:gradFill rotWithShape="0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>
            <a:solidFill>
              <a:srgbClr val="008000"/>
            </a:solidFill>
          </a:ln>
        </p:spPr>
        <p:txBody>
          <a:bodyPr/>
          <a:lstStyle/>
          <a:p>
            <a:pPr marL="0" indent="0" eaLnBrk="1" hangingPunct="1">
              <a:spcBef>
                <a:spcPct val="8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lang="en-US" altLang="zh-CN" sz="2000" b="1"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目标函数：</a:t>
            </a:r>
          </a:p>
          <a:p>
            <a:pPr marL="0" indent="0" eaLnBrk="1" hangingPunct="1"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838906EB-7415-C248-93B8-8232C397F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4038" name="Object 4">
            <a:extLst>
              <a:ext uri="{FF2B5EF4-FFF2-40B4-BE49-F238E27FC236}">
                <a16:creationId xmlns:a16="http://schemas.microsoft.com/office/drawing/2014/main" id="{6CD1AD95-4AA3-9C4B-BFFD-104DAEDF5A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0" y="1447800"/>
          <a:ext cx="27622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公式" r:id="rId3" imgW="28384500" imgH="10820400" progId="Equation.3">
                  <p:embed/>
                </p:oleObj>
              </mc:Choice>
              <mc:Fallback>
                <p:oleObj name="公式" r:id="rId3" imgW="28384500" imgH="1082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1447800"/>
                        <a:ext cx="27622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Rectangle 7">
            <a:extLst>
              <a:ext uri="{FF2B5EF4-FFF2-40B4-BE49-F238E27FC236}">
                <a16:creationId xmlns:a16="http://schemas.microsoft.com/office/drawing/2014/main" id="{7D0220A4-1594-7141-AB59-300721B91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4040" name="Rectangle 9">
            <a:extLst>
              <a:ext uri="{FF2B5EF4-FFF2-40B4-BE49-F238E27FC236}">
                <a16:creationId xmlns:a16="http://schemas.microsoft.com/office/drawing/2014/main" id="{DCDF9669-EE3F-6145-BCD1-8751B09DE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4041" name="Rectangle 13">
            <a:extLst>
              <a:ext uri="{FF2B5EF4-FFF2-40B4-BE49-F238E27FC236}">
                <a16:creationId xmlns:a16="http://schemas.microsoft.com/office/drawing/2014/main" id="{E6B2436F-6BBB-3144-808B-F88F3B99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4042" name="Rectangle 15">
            <a:extLst>
              <a:ext uri="{FF2B5EF4-FFF2-40B4-BE49-F238E27FC236}">
                <a16:creationId xmlns:a16="http://schemas.microsoft.com/office/drawing/2014/main" id="{6229355B-ECF4-1844-ABB9-9F4D2B10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4043" name="Text Box 16">
            <a:extLst>
              <a:ext uri="{FF2B5EF4-FFF2-40B4-BE49-F238E27FC236}">
                <a16:creationId xmlns:a16="http://schemas.microsoft.com/office/drawing/2014/main" id="{EC4E8E55-FF85-E14E-84C3-18CAD49E8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7432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lang="en-US" altLang="zh-CN" sz="2400" b="1"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约束条件：</a:t>
            </a:r>
          </a:p>
        </p:txBody>
      </p:sp>
      <p:sp>
        <p:nvSpPr>
          <p:cNvPr id="44044" name="Rectangle 24">
            <a:extLst>
              <a:ext uri="{FF2B5EF4-FFF2-40B4-BE49-F238E27FC236}">
                <a16:creationId xmlns:a16="http://schemas.microsoft.com/office/drawing/2014/main" id="{F9B5FA63-E684-BE49-BD89-33DFF542E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8" y="4572000"/>
            <a:ext cx="3208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SzPct val="50000"/>
              <a:buFont typeface="Wingdings" pitchFamily="2" charset="2"/>
              <a:buChar char="l"/>
            </a:pPr>
            <a:r>
              <a:rPr lang="en-US" altLang="zh-CN" sz="2400" b="1"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连接权值的修正量：</a:t>
            </a:r>
          </a:p>
        </p:txBody>
      </p:sp>
      <p:sp>
        <p:nvSpPr>
          <p:cNvPr id="44045" name="Rectangle 28">
            <a:extLst>
              <a:ext uri="{FF2B5EF4-FFF2-40B4-BE49-F238E27FC236}">
                <a16:creationId xmlns:a16="http://schemas.microsoft.com/office/drawing/2014/main" id="{B8B6DB7B-346E-574D-A62A-1ABD32DB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419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/>
              <a:t> </a:t>
            </a:r>
            <a:r>
              <a:rPr lang="en-US" altLang="zh-CN" sz="2600" b="1">
                <a:latin typeface="Times New Roman" panose="02020603050405020304" pitchFamily="18" charset="0"/>
              </a:rPr>
              <a:t>1. </a:t>
            </a:r>
            <a:r>
              <a:rPr lang="zh-CN" altLang="en-US" sz="2600" b="1">
                <a:latin typeface="Times New Roman" panose="02020603050405020304" pitchFamily="18" charset="0"/>
              </a:rPr>
              <a:t>基本思想</a:t>
            </a:r>
            <a:r>
              <a:rPr lang="zh-CN" altLang="en-US" sz="5400" b="1"/>
              <a:t> </a:t>
            </a:r>
          </a:p>
        </p:txBody>
      </p:sp>
      <p:graphicFrame>
        <p:nvGraphicFramePr>
          <p:cNvPr id="44046" name="Object 31">
            <a:extLst>
              <a:ext uri="{FF2B5EF4-FFF2-40B4-BE49-F238E27FC236}">
                <a16:creationId xmlns:a16="http://schemas.microsoft.com/office/drawing/2014/main" id="{93B2325D-DDC5-B947-AB5A-D883B7CFBF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3886200"/>
          <a:ext cx="1981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公式" r:id="rId5" imgW="17843500" imgH="4686300" progId="Equation.3">
                  <p:embed/>
                </p:oleObj>
              </mc:Choice>
              <mc:Fallback>
                <p:oleObj name="公式" r:id="rId5" imgW="17843500" imgH="46863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886200"/>
                        <a:ext cx="1981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7" name="Object 32">
            <a:extLst>
              <a:ext uri="{FF2B5EF4-FFF2-40B4-BE49-F238E27FC236}">
                <a16:creationId xmlns:a16="http://schemas.microsoft.com/office/drawing/2014/main" id="{266D9612-F41E-CA45-8403-19961049B4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971800"/>
          <a:ext cx="213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公式" r:id="rId7" imgW="16090900" imgH="4686300" progId="Equation.3">
                  <p:embed/>
                </p:oleObj>
              </mc:Choice>
              <mc:Fallback>
                <p:oleObj name="公式" r:id="rId7" imgW="16090900" imgH="46863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971800"/>
                        <a:ext cx="213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8" name="Object 39">
            <a:extLst>
              <a:ext uri="{FF2B5EF4-FFF2-40B4-BE49-F238E27FC236}">
                <a16:creationId xmlns:a16="http://schemas.microsoft.com/office/drawing/2014/main" id="{0AC4B0E9-C9E1-C74F-867F-68897BB9403B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562600" y="5257800"/>
          <a:ext cx="20621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公式" r:id="rId9" imgW="18719800" imgH="4686300" progId="Equation.3">
                  <p:embed/>
                </p:oleObj>
              </mc:Choice>
              <mc:Fallback>
                <p:oleObj name="公式" r:id="rId9" imgW="18719800" imgH="46863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257800"/>
                        <a:ext cx="206216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9" name="Rectangle 42">
            <a:extLst>
              <a:ext uri="{FF2B5EF4-FFF2-40B4-BE49-F238E27FC236}">
                <a16:creationId xmlns:a16="http://schemas.microsoft.com/office/drawing/2014/main" id="{8438D38A-EC2B-7C48-9ACB-3195E5922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4050" name="Object 41">
            <a:extLst>
              <a:ext uri="{FF2B5EF4-FFF2-40B4-BE49-F238E27FC236}">
                <a16:creationId xmlns:a16="http://schemas.microsoft.com/office/drawing/2014/main" id="{0251D827-D933-F94D-837A-6E50FEF879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3733800"/>
          <a:ext cx="1905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name="Equation" r:id="rId11" imgW="17259300" imgH="5562600" progId="Equation.DSMT4">
                  <p:embed/>
                </p:oleObj>
              </mc:Choice>
              <mc:Fallback>
                <p:oleObj name="Equation" r:id="rId11" imgW="17259300" imgH="55626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733800"/>
                        <a:ext cx="1905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1" name="Rectangle 46">
            <a:extLst>
              <a:ext uri="{FF2B5EF4-FFF2-40B4-BE49-F238E27FC236}">
                <a16:creationId xmlns:a16="http://schemas.microsoft.com/office/drawing/2014/main" id="{EE66DB49-756A-7C45-A4C2-4C2E69336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4052" name="Object 45">
            <a:extLst>
              <a:ext uri="{FF2B5EF4-FFF2-40B4-BE49-F238E27FC236}">
                <a16:creationId xmlns:a16="http://schemas.microsoft.com/office/drawing/2014/main" id="{C32C9460-D4CA-884E-91E7-41AE453383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819400"/>
          <a:ext cx="25146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Equation" r:id="rId13" imgW="23698200" imgH="8191500" progId="Equation.DSMT4">
                  <p:embed/>
                </p:oleObj>
              </mc:Choice>
              <mc:Fallback>
                <p:oleObj name="Equation" r:id="rId13" imgW="23698200" imgH="81915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819400"/>
                        <a:ext cx="25146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3" name="Rectangle 48">
            <a:extLst>
              <a:ext uri="{FF2B5EF4-FFF2-40B4-BE49-F238E27FC236}">
                <a16:creationId xmlns:a16="http://schemas.microsoft.com/office/drawing/2014/main" id="{35698515-BF2A-864D-A931-121A33BD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4054" name="Object 47">
            <a:extLst>
              <a:ext uri="{FF2B5EF4-FFF2-40B4-BE49-F238E27FC236}">
                <a16:creationId xmlns:a16="http://schemas.microsoft.com/office/drawing/2014/main" id="{09EE21DA-C0FE-F047-B390-5E63D86297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5011738"/>
          <a:ext cx="228600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Equation" r:id="rId15" imgW="25158700" imgH="10236200" progId="Equation.DSMT4">
                  <p:embed/>
                </p:oleObj>
              </mc:Choice>
              <mc:Fallback>
                <p:oleObj name="Equation" r:id="rId15" imgW="25158700" imgH="102362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011738"/>
                        <a:ext cx="228600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>
            <a:extLst>
              <a:ext uri="{FF2B5EF4-FFF2-40B4-BE49-F238E27FC236}">
                <a16:creationId xmlns:a16="http://schemas.microsoft.com/office/drawing/2014/main" id="{11288C62-D53E-804C-AC95-6AD5CC63E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91E8971-50B7-7743-8DA4-65EDA8BA56C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C0FFF4E-54AA-3D4D-9579-7108A5401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学习算法</a:t>
            </a:r>
          </a:p>
        </p:txBody>
      </p:sp>
      <p:sp>
        <p:nvSpPr>
          <p:cNvPr id="45060" name="Rectangle 5">
            <a:extLst>
              <a:ext uri="{FF2B5EF4-FFF2-40B4-BE49-F238E27FC236}">
                <a16:creationId xmlns:a16="http://schemas.microsoft.com/office/drawing/2014/main" id="{94B33395-2C4C-D04A-B352-7243ABC7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61" name="Object 8">
            <a:extLst>
              <a:ext uri="{FF2B5EF4-FFF2-40B4-BE49-F238E27FC236}">
                <a16:creationId xmlns:a16="http://schemas.microsoft.com/office/drawing/2014/main" id="{0046ED16-CC84-594E-AF96-8BAE409B26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762000"/>
          <a:ext cx="23622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公式" r:id="rId3" imgW="27800300" imgH="12293600" progId="Equation.3">
                  <p:embed/>
                </p:oleObj>
              </mc:Choice>
              <mc:Fallback>
                <p:oleObj name="公式" r:id="rId3" imgW="27800300" imgH="12293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762000"/>
                        <a:ext cx="23622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7">
            <a:extLst>
              <a:ext uri="{FF2B5EF4-FFF2-40B4-BE49-F238E27FC236}">
                <a16:creationId xmlns:a16="http://schemas.microsoft.com/office/drawing/2014/main" id="{EED3429D-42D0-B24B-8A20-A9D1DEF518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914400"/>
          <a:ext cx="31242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8" name="公式" r:id="rId5" imgW="38328600" imgH="10820400" progId="Equation.3">
                  <p:embed/>
                </p:oleObj>
              </mc:Choice>
              <mc:Fallback>
                <p:oleObj name="公式" r:id="rId5" imgW="38328600" imgH="10820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14400"/>
                        <a:ext cx="312420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6">
            <a:extLst>
              <a:ext uri="{FF2B5EF4-FFF2-40B4-BE49-F238E27FC236}">
                <a16:creationId xmlns:a16="http://schemas.microsoft.com/office/drawing/2014/main" id="{71FA8E37-96CF-7A48-9EE7-E3B9449B5C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914400"/>
          <a:ext cx="1371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公式" r:id="rId7" imgW="14922500" imgH="9359900" progId="Equation.3">
                  <p:embed/>
                </p:oleObj>
              </mc:Choice>
              <mc:Fallback>
                <p:oleObj name="公式" r:id="rId7" imgW="14922500" imgH="9359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914400"/>
                        <a:ext cx="13716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Rectangle 10">
            <a:extLst>
              <a:ext uri="{FF2B5EF4-FFF2-40B4-BE49-F238E27FC236}">
                <a16:creationId xmlns:a16="http://schemas.microsoft.com/office/drawing/2014/main" id="{2BD40B17-534D-9F42-8999-736581C3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5065" name="Rectangle 13">
            <a:extLst>
              <a:ext uri="{FF2B5EF4-FFF2-40B4-BE49-F238E27FC236}">
                <a16:creationId xmlns:a16="http://schemas.microsoft.com/office/drawing/2014/main" id="{A6D789D5-F307-514A-8E55-BD0233799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5066" name="Text Box 15">
            <a:extLst>
              <a:ext uri="{FF2B5EF4-FFF2-40B4-BE49-F238E27FC236}">
                <a16:creationId xmlns:a16="http://schemas.microsoft.com/office/drawing/2014/main" id="{8DD6A950-2BD0-4548-9B82-2DCDFC742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1304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/>
              <a:t>记</a:t>
            </a:r>
          </a:p>
        </p:txBody>
      </p:sp>
      <p:sp>
        <p:nvSpPr>
          <p:cNvPr id="45067" name="Rectangle 17">
            <a:extLst>
              <a:ext uri="{FF2B5EF4-FFF2-40B4-BE49-F238E27FC236}">
                <a16:creationId xmlns:a16="http://schemas.microsoft.com/office/drawing/2014/main" id="{9022E063-6EF7-B64C-BF3F-3AB652F46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7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5068" name="Rectangle 19">
            <a:extLst>
              <a:ext uri="{FF2B5EF4-FFF2-40B4-BE49-F238E27FC236}">
                <a16:creationId xmlns:a16="http://schemas.microsoft.com/office/drawing/2014/main" id="{BBB32B00-075B-4949-BE63-68DEAAA7C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69" name="Object 18">
            <a:extLst>
              <a:ext uri="{FF2B5EF4-FFF2-40B4-BE49-F238E27FC236}">
                <a16:creationId xmlns:a16="http://schemas.microsoft.com/office/drawing/2014/main" id="{46CBE0E6-277F-7549-960D-856035E3C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828800"/>
          <a:ext cx="2514600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公式" r:id="rId9" imgW="29845000" imgH="12585700" progId="Equation.3">
                  <p:embed/>
                </p:oleObj>
              </mc:Choice>
              <mc:Fallback>
                <p:oleObj name="公式" r:id="rId9" imgW="29845000" imgH="12585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28800"/>
                        <a:ext cx="2514600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Rectangle 21">
            <a:extLst>
              <a:ext uri="{FF2B5EF4-FFF2-40B4-BE49-F238E27FC236}">
                <a16:creationId xmlns:a16="http://schemas.microsoft.com/office/drawing/2014/main" id="{CE54BE36-0E28-254C-A0AE-9F7E4CA71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71" name="Object 20">
            <a:extLst>
              <a:ext uri="{FF2B5EF4-FFF2-40B4-BE49-F238E27FC236}">
                <a16:creationId xmlns:a16="http://schemas.microsoft.com/office/drawing/2014/main" id="{6EE27D0B-62B6-9D46-825A-510B84B520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2001838"/>
          <a:ext cx="15525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公式" r:id="rId11" imgW="21653500" imgH="12001500" progId="Equation.3">
                  <p:embed/>
                </p:oleObj>
              </mc:Choice>
              <mc:Fallback>
                <p:oleObj name="公式" r:id="rId11" imgW="21653500" imgH="120015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001838"/>
                        <a:ext cx="15525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2" name="Text Box 24">
            <a:extLst>
              <a:ext uri="{FF2B5EF4-FFF2-40B4-BE49-F238E27FC236}">
                <a16:creationId xmlns:a16="http://schemas.microsoft.com/office/drawing/2014/main" id="{16827801-8DFC-114A-A804-B5D8491CA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/>
              <a:t>先求</a:t>
            </a:r>
          </a:p>
        </p:txBody>
      </p:sp>
      <p:sp>
        <p:nvSpPr>
          <p:cNvPr id="45073" name="Rectangle 26">
            <a:extLst>
              <a:ext uri="{FF2B5EF4-FFF2-40B4-BE49-F238E27FC236}">
                <a16:creationId xmlns:a16="http://schemas.microsoft.com/office/drawing/2014/main" id="{5600021C-97E3-5541-BFD6-DB2BB396F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5074" name="Text Box 27">
            <a:extLst>
              <a:ext uri="{FF2B5EF4-FFF2-40B4-BE49-F238E27FC236}">
                <a16:creationId xmlns:a16="http://schemas.microsoft.com/office/drawing/2014/main" id="{3EE29C8B-5ABD-E44C-922C-D5A318234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24200"/>
            <a:ext cx="40370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olidFill>
                  <a:srgbClr val="0000CC"/>
                </a:solidFill>
              </a:rPr>
              <a:t>对输出层的神经元 </a:t>
            </a:r>
          </a:p>
        </p:txBody>
      </p:sp>
      <p:sp>
        <p:nvSpPr>
          <p:cNvPr id="45075" name="Rectangle 29">
            <a:extLst>
              <a:ext uri="{FF2B5EF4-FFF2-40B4-BE49-F238E27FC236}">
                <a16:creationId xmlns:a16="http://schemas.microsoft.com/office/drawing/2014/main" id="{7811F072-7814-C940-A241-10C10FC9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76" name="Object 28">
            <a:extLst>
              <a:ext uri="{FF2B5EF4-FFF2-40B4-BE49-F238E27FC236}">
                <a16:creationId xmlns:a16="http://schemas.microsoft.com/office/drawing/2014/main" id="{2AD62D9E-40C7-C24F-AB06-0DDA62F70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895600"/>
          <a:ext cx="25146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2" name="公式" r:id="rId13" imgW="35991800" imgH="12001500" progId="Equation.3">
                  <p:embed/>
                </p:oleObj>
              </mc:Choice>
              <mc:Fallback>
                <p:oleObj name="公式" r:id="rId13" imgW="35991800" imgH="120015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95600"/>
                        <a:ext cx="25146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7" name="Rectangle 31">
            <a:extLst>
              <a:ext uri="{FF2B5EF4-FFF2-40B4-BE49-F238E27FC236}">
                <a16:creationId xmlns:a16="http://schemas.microsoft.com/office/drawing/2014/main" id="{B3E7A341-2150-FC42-9003-96F01E1BF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78" name="Object 30">
            <a:extLst>
              <a:ext uri="{FF2B5EF4-FFF2-40B4-BE49-F238E27FC236}">
                <a16:creationId xmlns:a16="http://schemas.microsoft.com/office/drawing/2014/main" id="{ECADB83D-5E6F-1848-957F-C3013EA1E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733800"/>
          <a:ext cx="2743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公式" r:id="rId15" imgW="35394900" imgH="7607300" progId="Equation.3">
                  <p:embed/>
                </p:oleObj>
              </mc:Choice>
              <mc:Fallback>
                <p:oleObj name="公式" r:id="rId15" imgW="35394900" imgH="76073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733800"/>
                        <a:ext cx="2743200" cy="596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9" name="Text Box 32">
            <a:extLst>
              <a:ext uri="{FF2B5EF4-FFF2-40B4-BE49-F238E27FC236}">
                <a16:creationId xmlns:a16="http://schemas.microsoft.com/office/drawing/2014/main" id="{C5747691-D875-D347-88A6-FD0DDEF2B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3400"/>
            <a:ext cx="3938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zh-CN" altLang="en-US">
                <a:solidFill>
                  <a:srgbClr val="0000CC"/>
                </a:solidFill>
              </a:rPr>
              <a:t>对隐单元层</a:t>
            </a:r>
            <a:r>
              <a:rPr lang="zh-CN" altLang="en-US"/>
              <a:t>，则有</a:t>
            </a:r>
          </a:p>
        </p:txBody>
      </p:sp>
      <p:graphicFrame>
        <p:nvGraphicFramePr>
          <p:cNvPr id="45080" name="Object 33">
            <a:extLst>
              <a:ext uri="{FF2B5EF4-FFF2-40B4-BE49-F238E27FC236}">
                <a16:creationId xmlns:a16="http://schemas.microsoft.com/office/drawing/2014/main" id="{3193E61A-414F-8E4F-BE3D-52B7AA66CC6B}"/>
              </a:ext>
            </a:extLst>
          </p:cNvPr>
          <p:cNvGraphicFramePr>
            <a:graphicFrameLocks/>
          </p:cNvGraphicFramePr>
          <p:nvPr/>
        </p:nvGraphicFramePr>
        <p:xfrm>
          <a:off x="4038600" y="4038600"/>
          <a:ext cx="2438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name="公式" r:id="rId17" imgW="30721300" imgH="13169900" progId="Equation.3">
                  <p:embed/>
                </p:oleObj>
              </mc:Choice>
              <mc:Fallback>
                <p:oleObj name="公式" r:id="rId17" imgW="30721300" imgH="1316990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038600"/>
                        <a:ext cx="2438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1" name="Rectangle 36">
            <a:extLst>
              <a:ext uri="{FF2B5EF4-FFF2-40B4-BE49-F238E27FC236}">
                <a16:creationId xmlns:a16="http://schemas.microsoft.com/office/drawing/2014/main" id="{C8C378B1-96B4-5948-B47E-918AB172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82" name="Object 35">
            <a:extLst>
              <a:ext uri="{FF2B5EF4-FFF2-40B4-BE49-F238E27FC236}">
                <a16:creationId xmlns:a16="http://schemas.microsoft.com/office/drawing/2014/main" id="{FBA424C0-48CA-5A49-9E34-AB1967F782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4191000"/>
          <a:ext cx="16002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5" name="公式" r:id="rId19" imgW="18719800" imgH="8483600" progId="Equation.3">
                  <p:embed/>
                </p:oleObj>
              </mc:Choice>
              <mc:Fallback>
                <p:oleObj name="公式" r:id="rId19" imgW="18719800" imgH="8483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91000"/>
                        <a:ext cx="16002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3" name="Rectangle 38">
            <a:extLst>
              <a:ext uri="{FF2B5EF4-FFF2-40B4-BE49-F238E27FC236}">
                <a16:creationId xmlns:a16="http://schemas.microsoft.com/office/drawing/2014/main" id="{E27DCEF6-233F-4B44-BA14-D3B5D3AA3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84" name="Object 39">
            <a:extLst>
              <a:ext uri="{FF2B5EF4-FFF2-40B4-BE49-F238E27FC236}">
                <a16:creationId xmlns:a16="http://schemas.microsoft.com/office/drawing/2014/main" id="{9EF20F86-E907-5642-97A9-1EAB32723F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5029200"/>
          <a:ext cx="28194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6" name="公式" r:id="rId21" imgW="33642300" imgH="8483600" progId="Equation.3">
                  <p:embed/>
                </p:oleObj>
              </mc:Choice>
              <mc:Fallback>
                <p:oleObj name="公式" r:id="rId21" imgW="33642300" imgH="84836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29200"/>
                        <a:ext cx="2819400" cy="7191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5" name="Rectangle 42">
            <a:extLst>
              <a:ext uri="{FF2B5EF4-FFF2-40B4-BE49-F238E27FC236}">
                <a16:creationId xmlns:a16="http://schemas.microsoft.com/office/drawing/2014/main" id="{F862A68A-2CCA-9149-813A-2C321E44E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7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5086" name="Object 41">
            <a:extLst>
              <a:ext uri="{FF2B5EF4-FFF2-40B4-BE49-F238E27FC236}">
                <a16:creationId xmlns:a16="http://schemas.microsoft.com/office/drawing/2014/main" id="{03BBCAA0-1739-6440-9980-98BE5E29D7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5867400"/>
          <a:ext cx="28194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" name="公式" r:id="rId23" imgW="27495500" imgH="7899400" progId="Equation.3">
                  <p:embed/>
                </p:oleObj>
              </mc:Choice>
              <mc:Fallback>
                <p:oleObj name="公式" r:id="rId23" imgW="27495500" imgH="78994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867400"/>
                        <a:ext cx="2819400" cy="8048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1">
            <a:extLst>
              <a:ext uri="{FF2B5EF4-FFF2-40B4-BE49-F238E27FC236}">
                <a16:creationId xmlns:a16="http://schemas.microsoft.com/office/drawing/2014/main" id="{4F4D98EA-34E0-7A43-BB6F-159912FC9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00BCDB2-7D21-944C-92F6-883DB421C95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7E69AB8-0C85-6E41-8D1C-CC6C326C8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8.2.2  BP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学习算法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3E81CC93-D951-4E42-BF39-A890241F6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4800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>
                <a:latin typeface="Times New Roman" panose="02020603050405020304" pitchFamily="18" charset="0"/>
              </a:rPr>
              <a:t> 2. </a:t>
            </a:r>
            <a:r>
              <a:rPr lang="en-US" altLang="zh-CN" sz="2600" b="1">
                <a:solidFill>
                  <a:srgbClr val="0000CC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学习算法</a:t>
            </a:r>
            <a:endParaRPr lang="zh-CN" altLang="en-US" sz="5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30758" name="Object 6">
            <a:extLst>
              <a:ext uri="{FF2B5EF4-FFF2-40B4-BE49-F238E27FC236}">
                <a16:creationId xmlns:a16="http://schemas.microsoft.com/office/drawing/2014/main" id="{DC7A0974-BB40-6C40-AA92-6F9EF1A9E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2819400"/>
          <a:ext cx="53340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Equation" r:id="rId3" imgW="47980600" imgH="12877800" progId="Equation.DSMT4">
                  <p:embed/>
                </p:oleObj>
              </mc:Choice>
              <mc:Fallback>
                <p:oleObj name="Equation" r:id="rId3" imgW="47980600" imgH="1287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19400"/>
                        <a:ext cx="533400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>
            <a:extLst>
              <a:ext uri="{FF2B5EF4-FFF2-40B4-BE49-F238E27FC236}">
                <a16:creationId xmlns:a16="http://schemas.microsoft.com/office/drawing/2014/main" id="{0C0901DC-27B9-5146-8AEA-95AB43A283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4572000"/>
          <a:ext cx="41910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Equation" r:id="rId5" imgW="33934400" imgH="8483600" progId="Equation.DSMT4">
                  <p:embed/>
                </p:oleObj>
              </mc:Choice>
              <mc:Fallback>
                <p:oleObj name="Equation" r:id="rId5" imgW="33934400" imgH="8483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572000"/>
                        <a:ext cx="419100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0" name="Object 8">
            <a:extLst>
              <a:ext uri="{FF2B5EF4-FFF2-40B4-BE49-F238E27FC236}">
                <a16:creationId xmlns:a16="http://schemas.microsoft.com/office/drawing/2014/main" id="{77A6EAA9-8E42-3D4F-948C-B77FA7A2CD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5638800"/>
          <a:ext cx="5105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Equation" r:id="rId7" imgW="44475400" imgH="4978400" progId="Equation.DSMT4">
                  <p:embed/>
                </p:oleObj>
              </mc:Choice>
              <mc:Fallback>
                <p:oleObj name="Equation" r:id="rId7" imgW="44475400" imgH="4978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638800"/>
                        <a:ext cx="5105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12">
            <a:extLst>
              <a:ext uri="{FF2B5EF4-FFF2-40B4-BE49-F238E27FC236}">
                <a16:creationId xmlns:a16="http://schemas.microsoft.com/office/drawing/2014/main" id="{D7F3E9B3-4588-9A43-9CCE-CB99B8DA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7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6089" name="Object 11">
            <a:extLst>
              <a:ext uri="{FF2B5EF4-FFF2-40B4-BE49-F238E27FC236}">
                <a16:creationId xmlns:a16="http://schemas.microsoft.com/office/drawing/2014/main" id="{3BFA29D0-331A-914C-A56D-B0B963C64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752600"/>
          <a:ext cx="29718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name="Equation" r:id="rId9" imgW="27495500" imgH="7899400" progId="Equation.DSMT4">
                  <p:embed/>
                </p:oleObj>
              </mc:Choice>
              <mc:Fallback>
                <p:oleObj name="Equation" r:id="rId9" imgW="27495500" imgH="7899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29718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0" name="Rectangle 14">
            <a:extLst>
              <a:ext uri="{FF2B5EF4-FFF2-40B4-BE49-F238E27FC236}">
                <a16:creationId xmlns:a16="http://schemas.microsoft.com/office/drawing/2014/main" id="{9EF7C333-1313-854E-B096-96D98C0F5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2">
            <a:extLst>
              <a:ext uri="{FF2B5EF4-FFF2-40B4-BE49-F238E27FC236}">
                <a16:creationId xmlns:a16="http://schemas.microsoft.com/office/drawing/2014/main" id="{AEE5FF48-E397-3245-8758-82163516A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085F298-9A29-8C4A-9905-8D317695027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7107" name="Rectangle 4">
            <a:extLst>
              <a:ext uri="{FF2B5EF4-FFF2-40B4-BE49-F238E27FC236}">
                <a16:creationId xmlns:a16="http://schemas.microsoft.com/office/drawing/2014/main" id="{44571A3C-249E-6445-9D65-C433BD2B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8.2.2  BP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学习算法</a:t>
            </a:r>
          </a:p>
        </p:txBody>
      </p:sp>
      <p:sp>
        <p:nvSpPr>
          <p:cNvPr id="47108" name="Rectangle 5">
            <a:extLst>
              <a:ext uri="{FF2B5EF4-FFF2-40B4-BE49-F238E27FC236}">
                <a16:creationId xmlns:a16="http://schemas.microsoft.com/office/drawing/2014/main" id="{08C4FBD8-BFCA-BE41-873E-792D6969E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4800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>
                <a:latin typeface="Times New Roman" panose="02020603050405020304" pitchFamily="18" charset="0"/>
              </a:rPr>
              <a:t> 2.  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学习算法</a:t>
            </a:r>
            <a:endParaRPr lang="zh-CN" altLang="en-US" sz="5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90150" name="Object 6">
            <a:extLst>
              <a:ext uri="{FF2B5EF4-FFF2-40B4-BE49-F238E27FC236}">
                <a16:creationId xmlns:a16="http://schemas.microsoft.com/office/drawing/2014/main" id="{35CEFD26-158D-BA47-8570-A7EE34C4E0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657600"/>
          <a:ext cx="495300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Equation" r:id="rId3" imgW="40957500" imgH="10820400" progId="Equation.3">
                  <p:embed/>
                </p:oleObj>
              </mc:Choice>
              <mc:Fallback>
                <p:oleObj name="Equation" r:id="rId3" imgW="40957500" imgH="10820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57600"/>
                        <a:ext cx="4953000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1" name="Object 7">
            <a:extLst>
              <a:ext uri="{FF2B5EF4-FFF2-40B4-BE49-F238E27FC236}">
                <a16:creationId xmlns:a16="http://schemas.microsoft.com/office/drawing/2014/main" id="{6953B9FD-7E33-B940-9C2A-0A47C2BBB0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5105400"/>
          <a:ext cx="27574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Equation" r:id="rId5" imgW="20485100" imgH="6438900" progId="Equation.3">
                  <p:embed/>
                </p:oleObj>
              </mc:Choice>
              <mc:Fallback>
                <p:oleObj name="Equation" r:id="rId5" imgW="20485100" imgH="6438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05400"/>
                        <a:ext cx="27574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2" name="Object 8">
            <a:extLst>
              <a:ext uri="{FF2B5EF4-FFF2-40B4-BE49-F238E27FC236}">
                <a16:creationId xmlns:a16="http://schemas.microsoft.com/office/drawing/2014/main" id="{8B251088-AC76-6A40-94A7-4A021E43CC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953000"/>
          <a:ext cx="441960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Equation" r:id="rId7" imgW="38036500" imgH="13754100" progId="Equation.3">
                  <p:embed/>
                </p:oleObj>
              </mc:Choice>
              <mc:Fallback>
                <p:oleObj name="Equation" r:id="rId7" imgW="38036500" imgH="13754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953000"/>
                        <a:ext cx="441960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Rectangle 9">
            <a:extLst>
              <a:ext uri="{FF2B5EF4-FFF2-40B4-BE49-F238E27FC236}">
                <a16:creationId xmlns:a16="http://schemas.microsoft.com/office/drawing/2014/main" id="{F59F4D7F-DF68-7043-B63E-FD6FA24C7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7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47113" name="Object 10">
            <a:extLst>
              <a:ext uri="{FF2B5EF4-FFF2-40B4-BE49-F238E27FC236}">
                <a16:creationId xmlns:a16="http://schemas.microsoft.com/office/drawing/2014/main" id="{4B2C3A77-4F16-1146-A8E1-AEFA4023A1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743200"/>
          <a:ext cx="29718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Equation" r:id="rId9" imgW="27495500" imgH="7899400" progId="Equation.DSMT4">
                  <p:embed/>
                </p:oleObj>
              </mc:Choice>
              <mc:Fallback>
                <p:oleObj name="Equation" r:id="rId9" imgW="27495500" imgH="7899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43200"/>
                        <a:ext cx="29718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5" name="Object 11">
            <a:extLst>
              <a:ext uri="{FF2B5EF4-FFF2-40B4-BE49-F238E27FC236}">
                <a16:creationId xmlns:a16="http://schemas.microsoft.com/office/drawing/2014/main" id="{87DDEAB6-6E0E-0F43-9A7D-18772E001E53}"/>
              </a:ext>
            </a:extLst>
          </p:cNvPr>
          <p:cNvGraphicFramePr>
            <a:graphicFrameLocks noChangeAspect="1"/>
          </p:cNvGraphicFramePr>
          <p:nvPr>
            <p:ph/>
          </p:nvPr>
        </p:nvGraphicFramePr>
        <p:xfrm>
          <a:off x="762000" y="1663700"/>
          <a:ext cx="23622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Equation" r:id="rId11" imgW="1244600" imgH="469900" progId="Equation.DSMT4">
                  <p:embed/>
                </p:oleObj>
              </mc:Choice>
              <mc:Fallback>
                <p:oleObj name="Equation" r:id="rId11" imgW="1244600" imgH="4699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63700"/>
                        <a:ext cx="23622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07" name="Object 23">
            <a:extLst>
              <a:ext uri="{FF2B5EF4-FFF2-40B4-BE49-F238E27FC236}">
                <a16:creationId xmlns:a16="http://schemas.microsoft.com/office/drawing/2014/main" id="{87B1EFD8-8D6B-264D-A8C3-12C912D2C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990600"/>
          <a:ext cx="3429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SmartDraw" r:id="rId13" imgW="31216600" imgH="15252700" progId="SmartDraw.2">
                  <p:embed/>
                </p:oleObj>
              </mc:Choice>
              <mc:Fallback>
                <p:oleObj name="SmartDraw" r:id="rId13" imgW="31216600" imgH="15252700" progId="SmartDraw.2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043" t="4099" r="66095" b="48761"/>
                      <a:stretch>
                        <a:fillRect/>
                      </a:stretch>
                    </p:blipFill>
                    <p:spPr bwMode="auto">
                      <a:xfrm>
                        <a:off x="5334000" y="990600"/>
                        <a:ext cx="3429000" cy="29210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808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477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4">
            <a:extLst>
              <a:ext uri="{FF2B5EF4-FFF2-40B4-BE49-F238E27FC236}">
                <a16:creationId xmlns:a16="http://schemas.microsoft.com/office/drawing/2014/main" id="{4937EAC7-99A2-2747-BCE2-CFBA207E53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8779B66-FB19-F74C-A5D4-6256EF92EAF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74155E2-1B76-B843-8BF8-56287D313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学习算法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449EBBA8-CFAE-B34C-8C20-99885EF5C7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625" y="1600200"/>
            <a:ext cx="8740775" cy="1295400"/>
          </a:xfr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lang="en-US" altLang="zh-CN" sz="2000" b="1"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正向传播：输入信息由输入层传至隐层，最终在输出层输出。</a:t>
            </a:r>
          </a:p>
          <a:p>
            <a:pPr marL="0" indent="0" eaLnBrk="1" hangingPunct="1">
              <a:spcBef>
                <a:spcPct val="3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</a:rPr>
              <a:t> 反向传播：修改各层神经元的权值，使误差信号最小。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4C204E23-15FF-9B49-BE2B-CBBBDCB94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81AD309B-27E2-3644-AA22-4AB7BF800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6C7DDDC4-9601-7346-8E76-FAE1DC7C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8136" name="Rectangle 8">
            <a:extLst>
              <a:ext uri="{FF2B5EF4-FFF2-40B4-BE49-F238E27FC236}">
                <a16:creationId xmlns:a16="http://schemas.microsoft.com/office/drawing/2014/main" id="{24519536-B4A1-9742-811F-9E2F1FEDB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8137" name="Rectangle 9">
            <a:extLst>
              <a:ext uri="{FF2B5EF4-FFF2-40B4-BE49-F238E27FC236}">
                <a16:creationId xmlns:a16="http://schemas.microsoft.com/office/drawing/2014/main" id="{AAAED630-DA89-ED4D-B749-F4C7DC1AF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48138" name="Rectangle 12">
            <a:extLst>
              <a:ext uri="{FF2B5EF4-FFF2-40B4-BE49-F238E27FC236}">
                <a16:creationId xmlns:a16="http://schemas.microsoft.com/office/drawing/2014/main" id="{CCC3A2DB-E0CE-DC4A-8219-EC4CCA9A0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419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/>
              <a:t> </a:t>
            </a:r>
            <a:r>
              <a:rPr lang="en-US" altLang="zh-CN" sz="2600" b="1">
                <a:latin typeface="Times New Roman" panose="02020603050405020304" pitchFamily="18" charset="0"/>
              </a:rPr>
              <a:t>2. </a:t>
            </a:r>
            <a:r>
              <a:rPr lang="zh-CN" altLang="en-US" sz="2600" b="1">
                <a:latin typeface="Times New Roman" panose="02020603050405020304" pitchFamily="18" charset="0"/>
              </a:rPr>
              <a:t>学习算法</a:t>
            </a:r>
            <a:r>
              <a:rPr lang="zh-CN" altLang="en-US" sz="5400" b="1"/>
              <a:t> </a:t>
            </a:r>
          </a:p>
        </p:txBody>
      </p:sp>
      <p:pic>
        <p:nvPicPr>
          <p:cNvPr id="233492" name="Picture 20">
            <a:extLst>
              <a:ext uri="{FF2B5EF4-FFF2-40B4-BE49-F238E27FC236}">
                <a16:creationId xmlns:a16="http://schemas.microsoft.com/office/drawing/2014/main" id="{E3FF04CC-FD9C-074C-B932-60824B8B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71800"/>
            <a:ext cx="68087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3493" name="Object 21">
            <a:extLst>
              <a:ext uri="{FF2B5EF4-FFF2-40B4-BE49-F238E27FC236}">
                <a16:creationId xmlns:a16="http://schemas.microsoft.com/office/drawing/2014/main" id="{5EB27D28-94C2-6D44-B3E8-EF71D51324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3540125"/>
          <a:ext cx="693738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公式" r:id="rId4" imgW="5562600" imgH="26327100" progId="Equation.3">
                  <p:embed/>
                </p:oleObj>
              </mc:Choice>
              <mc:Fallback>
                <p:oleObj name="公式" r:id="rId4" imgW="5562600" imgH="263271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3540125"/>
                        <a:ext cx="693738" cy="247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94" name="Object 22">
            <a:extLst>
              <a:ext uri="{FF2B5EF4-FFF2-40B4-BE49-F238E27FC236}">
                <a16:creationId xmlns:a16="http://schemas.microsoft.com/office/drawing/2014/main" id="{9BD31A50-FF09-4548-A746-85EB02307A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540125"/>
          <a:ext cx="68580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name="公式" r:id="rId6" imgW="4686300" imgH="26327100" progId="Equation.3">
                  <p:embed/>
                </p:oleObj>
              </mc:Choice>
              <mc:Fallback>
                <p:oleObj name="公式" r:id="rId6" imgW="4686300" imgH="263271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40125"/>
                        <a:ext cx="685800" cy="247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FAC31E5A-80A6-E84B-B394-7AE0C42D4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C6F2D31-74E3-DD46-8379-53692FB64970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155" name="Rectangle 4">
            <a:extLst>
              <a:ext uri="{FF2B5EF4-FFF2-40B4-BE49-F238E27FC236}">
                <a16:creationId xmlns:a16="http://schemas.microsoft.com/office/drawing/2014/main" id="{6923AA75-CBD7-7548-B92F-EC8B813F1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神经网络及其学习算法</a:t>
            </a:r>
          </a:p>
        </p:txBody>
      </p:sp>
      <p:sp>
        <p:nvSpPr>
          <p:cNvPr id="49156" name="Rectangle 5">
            <a:extLst>
              <a:ext uri="{FF2B5EF4-FFF2-40B4-BE49-F238E27FC236}">
                <a16:creationId xmlns:a16="http://schemas.microsoft.com/office/drawing/2014/main" id="{EEF95CAB-9B6C-9F4E-BD41-8CA1940AD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52525"/>
            <a:ext cx="8283575" cy="5400675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8.2.1  BP</a:t>
            </a:r>
            <a:r>
              <a:rPr lang="zh-CN" altLang="en-US" b="1">
                <a:latin typeface="Times New Roman" panose="02020603050405020304" pitchFamily="18" charset="0"/>
              </a:rPr>
              <a:t>神经网络的结构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8.2.2  BP</a:t>
            </a:r>
            <a:r>
              <a:rPr lang="zh-CN" altLang="en-US" b="1">
                <a:latin typeface="Times New Roman" panose="02020603050405020304" pitchFamily="18" charset="0"/>
              </a:rPr>
              <a:t>学习算法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8.2.3  BP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算法的实现</a:t>
            </a:r>
            <a:endParaRPr lang="en-US" altLang="zh-CN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>
            <a:extLst>
              <a:ext uri="{FF2B5EF4-FFF2-40B4-BE49-F238E27FC236}">
                <a16:creationId xmlns:a16="http://schemas.microsoft.com/office/drawing/2014/main" id="{1D0A825F-501E-5249-94B6-B1AE4349C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F605639-235C-FF49-9301-8D30AB2C8E8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ADF795E-1191-3243-8AF0-BCD49D962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93189" name="Rectangle 5">
            <a:extLst>
              <a:ext uri="{FF2B5EF4-FFF2-40B4-BE49-F238E27FC236}">
                <a16:creationId xmlns:a16="http://schemas.microsoft.com/office/drawing/2014/main" id="{BF0B1F80-DB62-D445-AC53-FDDF68CB1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239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latin typeface="Times New Roman" panose="02020603050405020304" pitchFamily="18" charset="0"/>
              </a:rPr>
              <a:t>神经元与神经网络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latin typeface="Times New Roman" panose="02020603050405020304" pitchFamily="18" charset="0"/>
              </a:rPr>
              <a:t>神经网络及其学习算法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latin typeface="宋体" panose="02010600030101010101" pitchFamily="2" charset="-122"/>
              </a:rPr>
              <a:t>神经网络在模式识别中的应用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latin typeface="宋体" panose="02010600030101010101" pitchFamily="2" charset="-122"/>
              </a:rPr>
              <a:t>网络及其应用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endParaRPr lang="zh-CN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2359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build="p" autoUpdateAnimBg="0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2">
            <a:extLst>
              <a:ext uri="{FF2B5EF4-FFF2-40B4-BE49-F238E27FC236}">
                <a16:creationId xmlns:a16="http://schemas.microsoft.com/office/drawing/2014/main" id="{EB519AB8-BE28-7F47-9989-BBF38058B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D5B9E26-2921-A24B-A311-C10222ADD1E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F62FB84-02BB-F14B-8DF9-90CAE926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8.2.3  BP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算法的实现</a:t>
            </a:r>
          </a:p>
        </p:txBody>
      </p:sp>
      <p:sp>
        <p:nvSpPr>
          <p:cNvPr id="331780" name="Rectangle 4">
            <a:extLst>
              <a:ext uri="{FF2B5EF4-FFF2-40B4-BE49-F238E27FC236}">
                <a16:creationId xmlns:a16="http://schemas.microsoft.com/office/drawing/2014/main" id="{A02EB4EE-FDEB-2D43-9DCF-C52C1E8F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24000"/>
            <a:ext cx="8740775" cy="502920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700" b="1">
                <a:latin typeface="Times New Roman" panose="02020603050405020304" pitchFamily="18" charset="0"/>
              </a:rPr>
              <a:t>（</a:t>
            </a:r>
            <a:r>
              <a:rPr lang="en-US" altLang="zh-CN" sz="2700" b="1">
                <a:latin typeface="Times New Roman" panose="02020603050405020304" pitchFamily="18" charset="0"/>
              </a:rPr>
              <a:t>1</a:t>
            </a:r>
            <a:r>
              <a:rPr lang="zh-CN" altLang="en-US" sz="2700" b="1">
                <a:latin typeface="Times New Roman" panose="02020603050405020304" pitchFamily="18" charset="0"/>
              </a:rPr>
              <a:t>） </a:t>
            </a:r>
            <a:r>
              <a:rPr lang="zh-CN" altLang="en-US" sz="2700" b="1">
                <a:solidFill>
                  <a:srgbClr val="0000CC"/>
                </a:solidFill>
                <a:latin typeface="Times New Roman" panose="02020603050405020304" pitchFamily="18" charset="0"/>
              </a:rPr>
              <a:t>隐层数及隐层神经元数的确定</a:t>
            </a:r>
            <a:r>
              <a:rPr lang="zh-CN" altLang="en-US" sz="2700" b="1">
                <a:latin typeface="Times New Roman" panose="02020603050405020304" pitchFamily="18" charset="0"/>
              </a:rPr>
              <a:t>：目前尚无理论指导。</a:t>
            </a:r>
          </a:p>
          <a:p>
            <a:pPr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700" b="1">
                <a:latin typeface="Times New Roman" panose="02020603050405020304" pitchFamily="18" charset="0"/>
              </a:rPr>
              <a:t>（</a:t>
            </a:r>
            <a:r>
              <a:rPr lang="en-US" altLang="zh-CN" sz="2700" b="1">
                <a:latin typeface="Times New Roman" panose="02020603050405020304" pitchFamily="18" charset="0"/>
              </a:rPr>
              <a:t>2</a:t>
            </a:r>
            <a:r>
              <a:rPr lang="zh-CN" altLang="en-US" sz="2700" b="1">
                <a:latin typeface="Times New Roman" panose="02020603050405020304" pitchFamily="18" charset="0"/>
              </a:rPr>
              <a:t>）</a:t>
            </a:r>
            <a:r>
              <a:rPr lang="zh-CN" altLang="en-US" sz="2700" b="1">
                <a:solidFill>
                  <a:srgbClr val="0000CC"/>
                </a:solidFill>
                <a:latin typeface="Times New Roman" panose="02020603050405020304" pitchFamily="18" charset="0"/>
              </a:rPr>
              <a:t>初始权值的设置</a:t>
            </a:r>
            <a:r>
              <a:rPr lang="zh-CN" altLang="en-US" sz="2700" b="1">
                <a:latin typeface="Times New Roman" panose="02020603050405020304" pitchFamily="18" charset="0"/>
              </a:rPr>
              <a:t>：一般以一个均值为</a:t>
            </a:r>
            <a:r>
              <a:rPr lang="en-US" altLang="zh-CN" sz="2700" b="1">
                <a:latin typeface="Times New Roman" panose="02020603050405020304" pitchFamily="18" charset="0"/>
              </a:rPr>
              <a:t>0</a:t>
            </a:r>
            <a:r>
              <a:rPr lang="zh-CN" altLang="en-US" sz="2700" b="1">
                <a:latin typeface="Times New Roman" panose="02020603050405020304" pitchFamily="18" charset="0"/>
              </a:rPr>
              <a:t>的随机分布设置网络的初始权值。 </a:t>
            </a:r>
          </a:p>
          <a:p>
            <a:pPr algn="just"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700" b="1">
                <a:latin typeface="Times New Roman" panose="02020603050405020304" pitchFamily="18" charset="0"/>
              </a:rPr>
              <a:t>（</a:t>
            </a:r>
            <a:r>
              <a:rPr lang="en-US" altLang="zh-CN" sz="2700" b="1">
                <a:latin typeface="Times New Roman" panose="02020603050405020304" pitchFamily="18" charset="0"/>
              </a:rPr>
              <a:t>3</a:t>
            </a:r>
            <a:r>
              <a:rPr lang="zh-CN" altLang="en-US" sz="2700" b="1">
                <a:latin typeface="Times New Roman" panose="02020603050405020304" pitchFamily="18" charset="0"/>
              </a:rPr>
              <a:t>）</a:t>
            </a:r>
            <a:r>
              <a:rPr lang="zh-CN" altLang="en-US" sz="2700" b="1">
                <a:solidFill>
                  <a:srgbClr val="0000CC"/>
                </a:solidFill>
                <a:latin typeface="Times New Roman" panose="02020603050405020304" pitchFamily="18" charset="0"/>
              </a:rPr>
              <a:t>训练数据预处理</a:t>
            </a:r>
            <a:r>
              <a:rPr lang="zh-CN" altLang="en-US" sz="2700" b="1">
                <a:latin typeface="Times New Roman" panose="02020603050405020304" pitchFamily="18" charset="0"/>
              </a:rPr>
              <a:t>：线性的特征比例变换，将所有的特征变换到</a:t>
            </a:r>
            <a:r>
              <a:rPr lang="en-US" altLang="zh-CN" sz="2700" b="1">
                <a:latin typeface="Times New Roman" panose="02020603050405020304" pitchFamily="18" charset="0"/>
              </a:rPr>
              <a:t>[0</a:t>
            </a:r>
            <a:r>
              <a:rPr lang="zh-CN" altLang="en-US" sz="2700" b="1">
                <a:latin typeface="Times New Roman" panose="02020603050405020304" pitchFamily="18" charset="0"/>
              </a:rPr>
              <a:t>，</a:t>
            </a:r>
            <a:r>
              <a:rPr lang="en-US" altLang="zh-CN" sz="2700" b="1">
                <a:latin typeface="Times New Roman" panose="02020603050405020304" pitchFamily="18" charset="0"/>
              </a:rPr>
              <a:t>1]</a:t>
            </a:r>
            <a:r>
              <a:rPr lang="zh-CN" altLang="en-US" sz="2700" b="1">
                <a:latin typeface="Times New Roman" panose="02020603050405020304" pitchFamily="18" charset="0"/>
              </a:rPr>
              <a:t>或者</a:t>
            </a:r>
            <a:r>
              <a:rPr lang="en-US" altLang="zh-CN" sz="2700" b="1">
                <a:latin typeface="Times New Roman" panose="02020603050405020304" pitchFamily="18" charset="0"/>
              </a:rPr>
              <a:t>[-1</a:t>
            </a:r>
            <a:r>
              <a:rPr lang="zh-CN" altLang="en-US" sz="2700" b="1">
                <a:latin typeface="Times New Roman" panose="02020603050405020304" pitchFamily="18" charset="0"/>
              </a:rPr>
              <a:t>，</a:t>
            </a:r>
            <a:r>
              <a:rPr lang="en-US" altLang="zh-CN" sz="2700" b="1">
                <a:latin typeface="Times New Roman" panose="02020603050405020304" pitchFamily="18" charset="0"/>
              </a:rPr>
              <a:t>1]</a:t>
            </a:r>
            <a:r>
              <a:rPr lang="zh-CN" altLang="en-US" sz="2700" b="1">
                <a:latin typeface="Times New Roman" panose="02020603050405020304" pitchFamily="18" charset="0"/>
              </a:rPr>
              <a:t>区间内，使得在每个训练集上，每个特征的均值为</a:t>
            </a:r>
            <a:r>
              <a:rPr lang="en-US" altLang="zh-CN" sz="2700" b="1">
                <a:latin typeface="Times New Roman" panose="02020603050405020304" pitchFamily="18" charset="0"/>
              </a:rPr>
              <a:t>0</a:t>
            </a:r>
            <a:r>
              <a:rPr lang="zh-CN" altLang="en-US" sz="2700" b="1">
                <a:latin typeface="Times New Roman" panose="02020603050405020304" pitchFamily="18" charset="0"/>
              </a:rPr>
              <a:t>，并且具有相同的方差。</a:t>
            </a:r>
          </a:p>
          <a:p>
            <a:pPr algn="just"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700" b="1">
                <a:latin typeface="Times New Roman" panose="02020603050405020304" pitchFamily="18" charset="0"/>
              </a:rPr>
              <a:t>（</a:t>
            </a:r>
            <a:r>
              <a:rPr lang="en-US" altLang="zh-CN" sz="2700" b="1">
                <a:latin typeface="Times New Roman" panose="02020603050405020304" pitchFamily="18" charset="0"/>
              </a:rPr>
              <a:t>4</a:t>
            </a:r>
            <a:r>
              <a:rPr lang="zh-CN" altLang="en-US" sz="2700" b="1">
                <a:latin typeface="Times New Roman" panose="02020603050405020304" pitchFamily="18" charset="0"/>
              </a:rPr>
              <a:t>）</a:t>
            </a:r>
            <a:r>
              <a:rPr lang="zh-CN" altLang="en-US" sz="2700" b="1">
                <a:solidFill>
                  <a:srgbClr val="0000CC"/>
                </a:solidFill>
                <a:latin typeface="Times New Roman" panose="02020603050405020304" pitchFamily="18" charset="0"/>
              </a:rPr>
              <a:t>后处理过程</a:t>
            </a:r>
            <a:r>
              <a:rPr lang="zh-CN" altLang="en-US" sz="2700" b="1">
                <a:latin typeface="Times New Roman" panose="02020603050405020304" pitchFamily="18" charset="0"/>
              </a:rPr>
              <a:t>：当应用神经网络进行分类操作时，通常将输出</a:t>
            </a:r>
            <a:r>
              <a:rPr lang="zh-CN" altLang="en-US" sz="2700" b="1">
                <a:latin typeface="宋体" panose="02010600030101010101" pitchFamily="2" charset="-122"/>
              </a:rPr>
              <a:t>值编码成所谓的名义变量，具体的值对应类别标号。</a:t>
            </a:r>
            <a:endParaRPr lang="zh-CN" altLang="en-US" sz="2700" b="1">
              <a:latin typeface="Times New Roman" panose="02020603050405020304" pitchFamily="18" charset="0"/>
            </a:endParaRPr>
          </a:p>
        </p:txBody>
      </p:sp>
      <p:sp>
        <p:nvSpPr>
          <p:cNvPr id="50181" name="Rectangle 6">
            <a:extLst>
              <a:ext uri="{FF2B5EF4-FFF2-40B4-BE49-F238E27FC236}">
                <a16:creationId xmlns:a16="http://schemas.microsoft.com/office/drawing/2014/main" id="{FA55F007-CB1A-DE42-ABD4-A8C16BC7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480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>
                <a:latin typeface="Times New Roman" panose="02020603050405020304" pitchFamily="18" charset="0"/>
              </a:rPr>
              <a:t> 1. BP</a:t>
            </a:r>
            <a:r>
              <a:rPr lang="zh-CN" altLang="en-US" sz="2600" b="1">
                <a:latin typeface="Times New Roman" panose="02020603050405020304" pitchFamily="18" charset="0"/>
              </a:rPr>
              <a:t>算法的设计</a:t>
            </a:r>
            <a:r>
              <a:rPr lang="zh-CN" altLang="en-US" sz="5400" b="1"/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0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017CA47C-29FA-5648-9195-AD3A927FF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A59D8CE-42C0-6147-9B37-B902CC9943B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A1BF9B09-AB2B-5641-849A-537126E0B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8.2.3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算法的实现</a:t>
            </a:r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562CE554-83D9-094D-BEFA-FBAE5528EF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600200"/>
            <a:ext cx="8512175" cy="4800600"/>
          </a:xfr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spcBef>
                <a:spcPct val="4000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）初始化：对所有连接权和阈值赋以随机任意小值；</a:t>
            </a:r>
          </a:p>
          <a:p>
            <a:pPr marL="0" indent="0" eaLnBrk="1" hangingPunct="1"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50000"/>
              </a:lnSpc>
              <a:spcBef>
                <a:spcPct val="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eaLnBrk="1" hangingPunct="1">
              <a:spcBef>
                <a:spcPct val="4000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） 从 </a:t>
            </a:r>
            <a:r>
              <a:rPr lang="en-US" altLang="zh-CN" sz="2400" b="1" i="1">
                <a:latin typeface="Times New Roman" panose="02020603050405020304" pitchFamily="18" charset="0"/>
              </a:rPr>
              <a:t>N </a:t>
            </a:r>
            <a:r>
              <a:rPr lang="zh-CN" altLang="en-US" sz="2400" b="1">
                <a:latin typeface="Times New Roman" panose="02020603050405020304" pitchFamily="18" charset="0"/>
              </a:rPr>
              <a:t>组输入输出样本中取一组样本：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>
                <a:latin typeface="Times New Roman" panose="02020603050405020304" pitchFamily="18" charset="0"/>
              </a:rPr>
              <a:t>=[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,…,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 baseline="30000">
                <a:latin typeface="Times New Roman" panose="02020603050405020304" pitchFamily="18" charset="0"/>
              </a:rPr>
              <a:t>T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                                                                   d</a:t>
            </a:r>
            <a:r>
              <a:rPr lang="en-US" altLang="zh-CN" sz="2400" b="1">
                <a:latin typeface="Times New Roman" panose="02020603050405020304" pitchFamily="18" charset="0"/>
              </a:rPr>
              <a:t>=[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,…,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pm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 baseline="30000">
                <a:latin typeface="Times New Roman" panose="02020603050405020304" pitchFamily="18" charset="0"/>
              </a:rPr>
              <a:t>T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</a:rPr>
              <a:t>把输入信息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>
                <a:latin typeface="Times New Roman" panose="02020603050405020304" pitchFamily="18" charset="0"/>
              </a:rPr>
              <a:t>=[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,…,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 baseline="30000">
                <a:latin typeface="Times New Roman" panose="02020603050405020304" pitchFamily="18" charset="0"/>
              </a:rPr>
              <a:t>T</a:t>
            </a:r>
            <a:r>
              <a:rPr lang="zh-CN" altLang="en-US" sz="2400" b="1">
                <a:latin typeface="Times New Roman" panose="02020603050405020304" pitchFamily="18" charset="0"/>
              </a:rPr>
              <a:t>输入到</a:t>
            </a:r>
            <a:r>
              <a:rPr lang="en-US" altLang="zh-CN" sz="2400" b="1">
                <a:latin typeface="Times New Roman" panose="02020603050405020304" pitchFamily="18" charset="0"/>
              </a:rPr>
              <a:t>BP</a:t>
            </a:r>
            <a:r>
              <a:rPr lang="zh-CN" altLang="en-US" sz="2400" b="1">
                <a:latin typeface="Times New Roman" panose="02020603050405020304" pitchFamily="18" charset="0"/>
              </a:rPr>
              <a:t>网络中 </a:t>
            </a:r>
          </a:p>
          <a:p>
            <a:pPr marL="0" indent="0" algn="just" eaLnBrk="1" hangingPunct="1">
              <a:spcBef>
                <a:spcPct val="4000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</a:rPr>
              <a:t>）正向传播：计算各层节点的输出：</a:t>
            </a:r>
          </a:p>
          <a:p>
            <a:pPr marL="0" indent="0" algn="just" eaLnBrk="1" hangingPunct="1">
              <a:spcBef>
                <a:spcPct val="40000"/>
              </a:spcBef>
              <a:buClr>
                <a:srgbClr val="0000CC"/>
              </a:buClr>
              <a:buSzPct val="50000"/>
              <a:buFont typeface="Wingdings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algn="just" eaLnBrk="1" hangingPunct="1">
              <a:spcBef>
                <a:spcPct val="4000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</a:rPr>
              <a:t>）计算网络的</a:t>
            </a:r>
            <a:r>
              <a:rPr lang="zh-CN" altLang="en-US" sz="2400" b="1"/>
              <a:t>实际输出与期望输出的误差：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algn="just" eaLnBrk="1" hangingPunct="1">
              <a:spcBef>
                <a:spcPct val="40000"/>
              </a:spcBef>
              <a:buClr>
                <a:srgbClr val="0000FF"/>
              </a:buClr>
              <a:buSzPct val="80000"/>
              <a:buFont typeface="Wingdings" pitchFamily="2" charset="2"/>
              <a:buNone/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34509" name="Object 13">
            <a:extLst>
              <a:ext uri="{FF2B5EF4-FFF2-40B4-BE49-F238E27FC236}">
                <a16:creationId xmlns:a16="http://schemas.microsoft.com/office/drawing/2014/main" id="{CADAD4F7-7CC7-8846-B8E1-F824DBA9B0AB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304800" y="2209800"/>
          <a:ext cx="838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公式" r:id="rId3" imgW="71386700" imgH="5854700" progId="Equation.3">
                  <p:embed/>
                </p:oleObj>
              </mc:Choice>
              <mc:Fallback>
                <p:oleObj name="公式" r:id="rId3" imgW="71386700" imgH="5854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09800"/>
                        <a:ext cx="83820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4">
            <a:extLst>
              <a:ext uri="{FF2B5EF4-FFF2-40B4-BE49-F238E27FC236}">
                <a16:creationId xmlns:a16="http://schemas.microsoft.com/office/drawing/2014/main" id="{D366ED49-23A3-2043-868C-4DA35613D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1207" name="Rectangle 5">
            <a:extLst>
              <a:ext uri="{FF2B5EF4-FFF2-40B4-BE49-F238E27FC236}">
                <a16:creationId xmlns:a16="http://schemas.microsoft.com/office/drawing/2014/main" id="{10C42779-533F-FF47-8949-CABFD5454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1208" name="Rectangle 6">
            <a:extLst>
              <a:ext uri="{FF2B5EF4-FFF2-40B4-BE49-F238E27FC236}">
                <a16:creationId xmlns:a16="http://schemas.microsoft.com/office/drawing/2014/main" id="{6413E726-2227-3B48-B6AB-D9F22DA13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1209" name="Rectangle 7">
            <a:extLst>
              <a:ext uri="{FF2B5EF4-FFF2-40B4-BE49-F238E27FC236}">
                <a16:creationId xmlns:a16="http://schemas.microsoft.com/office/drawing/2014/main" id="{3D2AD45A-814A-044D-871A-F5E0BD06F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1210" name="Rectangle 8">
            <a:extLst>
              <a:ext uri="{FF2B5EF4-FFF2-40B4-BE49-F238E27FC236}">
                <a16:creationId xmlns:a16="http://schemas.microsoft.com/office/drawing/2014/main" id="{2B97B04A-2F13-D24E-9FA1-03AD881CC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1211" name="Rectangle 9">
            <a:extLst>
              <a:ext uri="{FF2B5EF4-FFF2-40B4-BE49-F238E27FC236}">
                <a16:creationId xmlns:a16="http://schemas.microsoft.com/office/drawing/2014/main" id="{97DEF60F-9B14-0543-A843-80293174E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09600"/>
            <a:ext cx="480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/>
              <a:t> </a:t>
            </a:r>
            <a:r>
              <a:rPr lang="en-US" altLang="zh-CN" sz="2600" b="1">
                <a:latin typeface="Times New Roman" panose="02020603050405020304" pitchFamily="18" charset="0"/>
              </a:rPr>
              <a:t>2. BP</a:t>
            </a:r>
            <a:r>
              <a:rPr lang="zh-CN" altLang="en-US" sz="2600" b="1">
                <a:latin typeface="Times New Roman" panose="02020603050405020304" pitchFamily="18" charset="0"/>
              </a:rPr>
              <a:t>算法的计算机实现流程</a:t>
            </a:r>
            <a:r>
              <a:rPr lang="zh-CN" altLang="en-US" sz="5400" b="1"/>
              <a:t> </a:t>
            </a:r>
          </a:p>
        </p:txBody>
      </p:sp>
      <p:graphicFrame>
        <p:nvGraphicFramePr>
          <p:cNvPr id="234511" name="Object 15">
            <a:extLst>
              <a:ext uri="{FF2B5EF4-FFF2-40B4-BE49-F238E27FC236}">
                <a16:creationId xmlns:a16="http://schemas.microsoft.com/office/drawing/2014/main" id="{5444F48C-D00E-1B42-B310-222EFE190516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971800" y="4343400"/>
          <a:ext cx="3886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公式" r:id="rId5" imgW="39789100" imgH="5270500" progId="Equation.3">
                  <p:embed/>
                </p:oleObj>
              </mc:Choice>
              <mc:Fallback>
                <p:oleObj name="公式" r:id="rId5" imgW="39789100" imgH="5270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343400"/>
                        <a:ext cx="38862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3" name="Object 17">
            <a:extLst>
              <a:ext uri="{FF2B5EF4-FFF2-40B4-BE49-F238E27FC236}">
                <a16:creationId xmlns:a16="http://schemas.microsoft.com/office/drawing/2014/main" id="{091C638B-AD47-1B4B-A09C-70265FF802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0388" y="5578475"/>
          <a:ext cx="37798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6" name="Equation" r:id="rId7" imgW="34226500" imgH="4978400" progId="Equation.3">
                  <p:embed/>
                </p:oleObj>
              </mc:Choice>
              <mc:Fallback>
                <p:oleObj name="Equation" r:id="rId7" imgW="34226500" imgH="4978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5578475"/>
                        <a:ext cx="377983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4">
            <a:extLst>
              <a:ext uri="{FF2B5EF4-FFF2-40B4-BE49-F238E27FC236}">
                <a16:creationId xmlns:a16="http://schemas.microsoft.com/office/drawing/2014/main" id="{1F4B2EA8-B6C2-0C44-A558-5C86F1EAE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E1F10FF-A515-4747-89E3-39CC1164D0A0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0E2B608E-4AB7-004F-822D-53725FE36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8.2.3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算法的实现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799AA753-B198-7C42-A325-ED135A09CF3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524000"/>
            <a:ext cx="8588375" cy="4267200"/>
          </a:xfr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</a:rPr>
              <a:t>）反向传播：从输出层方向计算到第一个隐层，按连接权值修正公式向减小误差方向调整网络的各个连接权值。</a:t>
            </a:r>
          </a:p>
          <a:p>
            <a:pPr marL="0" indent="0" eaLnBrk="1" hangingPunct="1">
              <a:spcBef>
                <a:spcPct val="30000"/>
              </a:spcBef>
              <a:buClr>
                <a:srgbClr val="0000CC"/>
              </a:buClr>
              <a:buSzPct val="50000"/>
              <a:buFont typeface="Wingdings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eaLnBrk="1" hangingPunct="1">
              <a:spcBef>
                <a:spcPct val="30000"/>
              </a:spcBef>
              <a:buClr>
                <a:srgbClr val="0000CC"/>
              </a:buClr>
              <a:buSzPct val="50000"/>
              <a:buFont typeface="Wingdings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0000CC"/>
              </a:buClr>
              <a:buSzPct val="50000"/>
              <a:buFont typeface="Wingdings" pitchFamily="2" charset="2"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marL="0" indent="0" algn="just" eaLnBrk="1" hangingPunct="1">
              <a:spcBef>
                <a:spcPct val="50000"/>
              </a:spcBef>
              <a:buClr>
                <a:srgbClr val="0000CC"/>
              </a:buClr>
              <a:buSzPct val="5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6</a:t>
            </a:r>
            <a:r>
              <a:rPr lang="zh-CN" altLang="en-US" sz="2400" b="1">
                <a:latin typeface="Times New Roman" panose="02020603050405020304" pitchFamily="18" charset="0"/>
              </a:rPr>
              <a:t>）让</a:t>
            </a:r>
            <a:r>
              <a:rPr lang="en-US" altLang="zh-CN" sz="2400" b="1" i="1">
                <a:latin typeface="Times New Roman" panose="02020603050405020304" pitchFamily="18" charset="0"/>
              </a:rPr>
              <a:t>t</a:t>
            </a:r>
            <a:r>
              <a:rPr lang="en-US" altLang="zh-CN" sz="2400" b="1">
                <a:latin typeface="Times New Roman" panose="02020603050405020304" pitchFamily="18" charset="0"/>
              </a:rPr>
              <a:t>+1</a:t>
            </a:r>
            <a:r>
              <a:rPr lang="en-US" altLang="en-US" sz="2400" b="1">
                <a:latin typeface="Times New Roman" panose="02020603050405020304" pitchFamily="18" charset="0"/>
              </a:rPr>
              <a:t>→</a:t>
            </a:r>
            <a:r>
              <a:rPr lang="en-US" altLang="zh-CN" sz="2400" b="1" i="1">
                <a:latin typeface="Times New Roman" panose="02020603050405020304" pitchFamily="18" charset="0"/>
              </a:rPr>
              <a:t>t</a:t>
            </a:r>
            <a:r>
              <a:rPr lang="zh-CN" altLang="en-US" sz="2400" b="1">
                <a:latin typeface="Times New Roman" panose="02020603050405020304" pitchFamily="18" charset="0"/>
              </a:rPr>
              <a:t>，取出另一组样本重复（</a:t>
            </a: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）－（</a:t>
            </a:r>
            <a:r>
              <a:rPr lang="en-US" altLang="zh-CN" sz="2400" b="1">
                <a:latin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</a:rPr>
              <a:t>），直到 </a:t>
            </a:r>
            <a:r>
              <a:rPr lang="en-US" altLang="zh-CN" sz="2400" b="1" i="1">
                <a:latin typeface="Times New Roman" panose="02020603050405020304" pitchFamily="18" charset="0"/>
              </a:rPr>
              <a:t>N </a:t>
            </a:r>
            <a:r>
              <a:rPr lang="zh-CN" altLang="en-US" sz="2400" b="1">
                <a:latin typeface="Times New Roman" panose="02020603050405020304" pitchFamily="18" charset="0"/>
              </a:rPr>
              <a:t>组输入输出样本的误差达到要求时为止。</a:t>
            </a:r>
            <a:r>
              <a:rPr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6C2652DD-C26B-7D42-9C0F-AE4EDF6B3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2230" name="Rectangle 5">
            <a:extLst>
              <a:ext uri="{FF2B5EF4-FFF2-40B4-BE49-F238E27FC236}">
                <a16:creationId xmlns:a16="http://schemas.microsoft.com/office/drawing/2014/main" id="{F2F7B90A-FA89-0A46-B2C4-ACD468E4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2231" name="Rectangle 6">
            <a:extLst>
              <a:ext uri="{FF2B5EF4-FFF2-40B4-BE49-F238E27FC236}">
                <a16:creationId xmlns:a16="http://schemas.microsoft.com/office/drawing/2014/main" id="{F46E9F34-5F0C-694A-83AE-086BAAD85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2232" name="Rectangle 7">
            <a:extLst>
              <a:ext uri="{FF2B5EF4-FFF2-40B4-BE49-F238E27FC236}">
                <a16:creationId xmlns:a16="http://schemas.microsoft.com/office/drawing/2014/main" id="{EE9B8D43-03A1-C94C-9AED-0A55F1679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2233" name="Rectangle 8">
            <a:extLst>
              <a:ext uri="{FF2B5EF4-FFF2-40B4-BE49-F238E27FC236}">
                <a16:creationId xmlns:a16="http://schemas.microsoft.com/office/drawing/2014/main" id="{488B42C2-50AD-7B4D-96E4-7763A967D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2234" name="Rectangle 9">
            <a:extLst>
              <a:ext uri="{FF2B5EF4-FFF2-40B4-BE49-F238E27FC236}">
                <a16:creationId xmlns:a16="http://schemas.microsoft.com/office/drawing/2014/main" id="{86DCE561-59D8-7146-9611-809FBCE30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480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Pct val="50000"/>
              <a:buFont typeface="Wingdings" pitchFamily="2" charset="2"/>
              <a:buChar char="n"/>
            </a:pPr>
            <a:r>
              <a:rPr lang="en-US" altLang="zh-CN" sz="2600" b="1"/>
              <a:t> </a:t>
            </a:r>
            <a:r>
              <a:rPr lang="en-US" altLang="zh-CN" sz="2600" b="1">
                <a:latin typeface="Times New Roman" panose="02020603050405020304" pitchFamily="18" charset="0"/>
              </a:rPr>
              <a:t>2. BP</a:t>
            </a:r>
            <a:r>
              <a:rPr lang="zh-CN" altLang="en-US" sz="2600" b="1">
                <a:latin typeface="Times New Roman" panose="02020603050405020304" pitchFamily="18" charset="0"/>
              </a:rPr>
              <a:t>算法的计算机实现流程</a:t>
            </a:r>
            <a:r>
              <a:rPr lang="zh-CN" altLang="en-US" sz="5400" b="1"/>
              <a:t> </a:t>
            </a: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3BD111B0-19EC-E84A-8682-F0EDBB5AD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235530" name="Object 10">
            <a:extLst>
              <a:ext uri="{FF2B5EF4-FFF2-40B4-BE49-F238E27FC236}">
                <a16:creationId xmlns:a16="http://schemas.microsoft.com/office/drawing/2014/main" id="{6FE7DEE7-B8CA-B24A-9199-1C8A019E70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8138" y="2652713"/>
          <a:ext cx="21558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Equation" r:id="rId3" imgW="22529800" imgH="6731000" progId="Equation.3">
                  <p:embed/>
                </p:oleObj>
              </mc:Choice>
              <mc:Fallback>
                <p:oleObj name="Equation" r:id="rId3" imgW="22529800" imgH="6731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2652713"/>
                        <a:ext cx="21558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2" name="Object 12">
            <a:extLst>
              <a:ext uri="{FF2B5EF4-FFF2-40B4-BE49-F238E27FC236}">
                <a16:creationId xmlns:a16="http://schemas.microsoft.com/office/drawing/2014/main" id="{0A3D628E-C9D6-0947-8648-0FBE488549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321050"/>
          <a:ext cx="56911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Equation" r:id="rId5" imgW="73431400" imgH="6438900" progId="Equation.3">
                  <p:embed/>
                </p:oleObj>
              </mc:Choice>
              <mc:Fallback>
                <p:oleObj name="Equation" r:id="rId5" imgW="73431400" imgH="6438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321050"/>
                        <a:ext cx="56911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5" name="Object 15">
            <a:extLst>
              <a:ext uri="{FF2B5EF4-FFF2-40B4-BE49-F238E27FC236}">
                <a16:creationId xmlns:a16="http://schemas.microsoft.com/office/drawing/2014/main" id="{D00B883A-A10F-B844-908D-537FD9096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986213"/>
          <a:ext cx="19812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Equation" r:id="rId7" imgW="20485100" imgH="6438900" progId="Equation.3">
                  <p:embed/>
                </p:oleObj>
              </mc:Choice>
              <mc:Fallback>
                <p:oleObj name="Equation" r:id="rId7" imgW="20485100" imgH="6438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986213"/>
                        <a:ext cx="1981200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4" name="Object 14">
            <a:extLst>
              <a:ext uri="{FF2B5EF4-FFF2-40B4-BE49-F238E27FC236}">
                <a16:creationId xmlns:a16="http://schemas.microsoft.com/office/drawing/2014/main" id="{2DC12013-04B0-2E49-872E-6C96A0659D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3886200"/>
          <a:ext cx="45720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公式" r:id="rId9" imgW="59397900" imgH="10236200" progId="Equation.3">
                  <p:embed/>
                </p:oleObj>
              </mc:Choice>
              <mc:Fallback>
                <p:oleObj name="公式" r:id="rId9" imgW="59397900" imgH="10236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886200"/>
                        <a:ext cx="45720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5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5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>
            <a:extLst>
              <a:ext uri="{FF2B5EF4-FFF2-40B4-BE49-F238E27FC236}">
                <a16:creationId xmlns:a16="http://schemas.microsoft.com/office/drawing/2014/main" id="{373AF927-231F-6747-927B-894224314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1EDC1D1-1678-2A4C-A796-BB87FBABF7E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FCDF510-86A4-DB4B-B773-CE11AE5BE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8.2.3  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算法的实现</a:t>
            </a:r>
          </a:p>
        </p:txBody>
      </p:sp>
      <p:pic>
        <p:nvPicPr>
          <p:cNvPr id="43014" name="Picture 6">
            <a:extLst>
              <a:ext uri="{FF2B5EF4-FFF2-40B4-BE49-F238E27FC236}">
                <a16:creationId xmlns:a16="http://schemas.microsoft.com/office/drawing/2014/main" id="{004CCB03-6BB5-9C44-B73D-8AB8FD7C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686911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5">
            <a:extLst>
              <a:ext uri="{FF2B5EF4-FFF2-40B4-BE49-F238E27FC236}">
                <a16:creationId xmlns:a16="http://schemas.microsoft.com/office/drawing/2014/main" id="{7298A8D5-D1F5-5646-B0A8-1CBA4DC9F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867400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BP</a:t>
            </a:r>
            <a:r>
              <a:rPr lang="zh-CN" altLang="en-US" sz="2000" b="1">
                <a:latin typeface="Times New Roman" panose="02020603050405020304" pitchFamily="18" charset="0"/>
              </a:rPr>
              <a:t>学习算法的程序框图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4">
            <a:extLst>
              <a:ext uri="{FF2B5EF4-FFF2-40B4-BE49-F238E27FC236}">
                <a16:creationId xmlns:a16="http://schemas.microsoft.com/office/drawing/2014/main" id="{11E02AED-FCCC-E24D-91FD-293CD91FC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ECD90F1-3C69-924F-951A-97F8357762D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40683BE-8C62-1E44-A74A-D4930A6D1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3AC068B9-100D-B24F-9F43-26736964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8F49A9AA-A4CC-B24B-8033-A58691D40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9F1BE9FB-6AFA-8E47-8899-BD290B5BD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E4212D27-D060-F54B-8BE8-18E95A095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0" name="Rectangle 8">
            <a:extLst>
              <a:ext uri="{FF2B5EF4-FFF2-40B4-BE49-F238E27FC236}">
                <a16:creationId xmlns:a16="http://schemas.microsoft.com/office/drawing/2014/main" id="{ABD25BA1-C644-944C-BEF7-3292C23BE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1" name="Rectangle 9">
            <a:extLst>
              <a:ext uri="{FF2B5EF4-FFF2-40B4-BE49-F238E27FC236}">
                <a16:creationId xmlns:a16="http://schemas.microsoft.com/office/drawing/2014/main" id="{DA5E125F-F51A-3D4D-8A5B-4D89BDD10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2" name="Rectangle 10">
            <a:extLst>
              <a:ext uri="{FF2B5EF4-FFF2-40B4-BE49-F238E27FC236}">
                <a16:creationId xmlns:a16="http://schemas.microsoft.com/office/drawing/2014/main" id="{DBDEECE2-9460-734C-BAD1-68E463F88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3" name="Rectangle 11">
            <a:extLst>
              <a:ext uri="{FF2B5EF4-FFF2-40B4-BE49-F238E27FC236}">
                <a16:creationId xmlns:a16="http://schemas.microsoft.com/office/drawing/2014/main" id="{2F248AB4-FDD4-524E-9D4F-EF21967F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4" name="Rectangle 12">
            <a:extLst>
              <a:ext uri="{FF2B5EF4-FFF2-40B4-BE49-F238E27FC236}">
                <a16:creationId xmlns:a16="http://schemas.microsoft.com/office/drawing/2014/main" id="{39441BD1-5469-8848-BC65-6B27DB81E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5" name="Rectangle 13">
            <a:extLst>
              <a:ext uri="{FF2B5EF4-FFF2-40B4-BE49-F238E27FC236}">
                <a16:creationId xmlns:a16="http://schemas.microsoft.com/office/drawing/2014/main" id="{B77FDBEC-410F-C94C-A61F-58071B77E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6" name="Rectangle 14">
            <a:extLst>
              <a:ext uri="{FF2B5EF4-FFF2-40B4-BE49-F238E27FC236}">
                <a16:creationId xmlns:a16="http://schemas.microsoft.com/office/drawing/2014/main" id="{38920410-A4D6-0A4B-B0A2-ADBE06E2E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4287" name="Rectangle 15">
            <a:extLst>
              <a:ext uri="{FF2B5EF4-FFF2-40B4-BE49-F238E27FC236}">
                <a16:creationId xmlns:a16="http://schemas.microsoft.com/office/drawing/2014/main" id="{A974B2A1-1EA3-924E-8745-95C9DBFF1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19200"/>
            <a:ext cx="6019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</a:pPr>
            <a:r>
              <a:rPr lang="en-US" altLang="zh-CN" sz="2600" b="1">
                <a:latin typeface="Times New Roman" panose="02020603050405020304" pitchFamily="18" charset="0"/>
              </a:rPr>
              <a:t> 1. </a:t>
            </a:r>
            <a:r>
              <a:rPr lang="zh-CN" altLang="en-US" sz="2600" b="1">
                <a:latin typeface="Times New Roman" panose="02020603050405020304" pitchFamily="18" charset="0"/>
              </a:rPr>
              <a:t>特点</a:t>
            </a:r>
          </a:p>
        </p:txBody>
      </p:sp>
      <p:sp>
        <p:nvSpPr>
          <p:cNvPr id="237584" name="Text Box 16">
            <a:extLst>
              <a:ext uri="{FF2B5EF4-FFF2-40B4-BE49-F238E27FC236}">
                <a16:creationId xmlns:a16="http://schemas.microsoft.com/office/drawing/2014/main" id="{9364AB96-C3C7-0848-B7CE-B00274A26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81200"/>
            <a:ext cx="8686800" cy="3008313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en-US" altLang="zh-CN" b="1">
                <a:latin typeface="Times New Roman" panose="02020603050405020304" pitchFamily="18" charset="0"/>
              </a:rPr>
              <a:t> BP</a:t>
            </a:r>
            <a:r>
              <a:rPr lang="zh-CN" altLang="en-US" b="1">
                <a:latin typeface="Times New Roman" panose="02020603050405020304" pitchFamily="18" charset="0"/>
              </a:rPr>
              <a:t>网络：多层前向网络（输入层、隐层、输出层）。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b="1">
                <a:latin typeface="Times New Roman" panose="02020603050405020304" pitchFamily="18" charset="0"/>
              </a:rPr>
              <a:t> 连接权值：通过</a:t>
            </a:r>
            <a:r>
              <a:rPr lang="en-US" altLang="zh-CN" b="1">
                <a:latin typeface="Times New Roman" panose="02020603050405020304" pitchFamily="18" charset="0"/>
              </a:rPr>
              <a:t>Delta</a:t>
            </a:r>
            <a:r>
              <a:rPr lang="zh-CN" altLang="en-US" b="1">
                <a:latin typeface="Times New Roman" panose="02020603050405020304" pitchFamily="18" charset="0"/>
              </a:rPr>
              <a:t>学习算法进行修正。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b="1">
                <a:latin typeface="Times New Roman" panose="02020603050405020304" pitchFamily="18" charset="0"/>
              </a:rPr>
              <a:t> 神经元传输函数：</a:t>
            </a:r>
            <a:r>
              <a:rPr lang="en-US" altLang="zh-CN" b="1">
                <a:latin typeface="Times New Roman" panose="02020603050405020304" pitchFamily="18" charset="0"/>
              </a:rPr>
              <a:t>S</a:t>
            </a:r>
            <a:r>
              <a:rPr lang="zh-CN" altLang="en-US" b="1">
                <a:latin typeface="Times New Roman" panose="02020603050405020304" pitchFamily="18" charset="0"/>
              </a:rPr>
              <a:t>形函数。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b="1">
                <a:latin typeface="Times New Roman" panose="02020603050405020304" pitchFamily="18" charset="0"/>
              </a:rPr>
              <a:t> 学习算法：正向传播、反向传播。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b="1">
                <a:latin typeface="Times New Roman" panose="02020603050405020304" pitchFamily="18" charset="0"/>
              </a:rPr>
              <a:t> 层与层的连接是单向的，信息的传播是双向的。</a:t>
            </a:r>
          </a:p>
        </p:txBody>
      </p:sp>
      <p:sp>
        <p:nvSpPr>
          <p:cNvPr id="54289" name="Rectangle 19">
            <a:extLst>
              <a:ext uri="{FF2B5EF4-FFF2-40B4-BE49-F238E27FC236}">
                <a16:creationId xmlns:a16="http://schemas.microsoft.com/office/drawing/2014/main" id="{24B313D1-C4CC-EF4E-891F-6B51724B9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算法的特点分析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7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7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7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75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75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4">
            <a:extLst>
              <a:ext uri="{FF2B5EF4-FFF2-40B4-BE49-F238E27FC236}">
                <a16:creationId xmlns:a16="http://schemas.microsoft.com/office/drawing/2014/main" id="{D3C8A01B-162C-FC4F-82D7-11A3A69BA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545E07E-289B-6E4E-A658-098C7F65AC3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39F1EE3B-1819-E047-9FF0-69F1E840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5B00E8A8-84B4-C847-BD8B-1AC341440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DA51C844-9C88-3B49-BDD5-17933EDA9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id="{9D0DAFDB-1EE2-2F40-B995-C1DEC7B4B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749381B9-16FF-5D4B-A261-0D21F3E8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E634C9A0-9EDB-2E44-9215-94930DB6C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5" name="Rectangle 9">
            <a:extLst>
              <a:ext uri="{FF2B5EF4-FFF2-40B4-BE49-F238E27FC236}">
                <a16:creationId xmlns:a16="http://schemas.microsoft.com/office/drawing/2014/main" id="{91B62BE5-8F3D-0E45-8775-EE17296FC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6" name="Rectangle 10">
            <a:extLst>
              <a:ext uri="{FF2B5EF4-FFF2-40B4-BE49-F238E27FC236}">
                <a16:creationId xmlns:a16="http://schemas.microsoft.com/office/drawing/2014/main" id="{68542A38-238A-AA42-BF5C-E4E3D01D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F2446C82-3D98-F64A-BAAD-E150E20F0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8" name="Rectangle 12">
            <a:extLst>
              <a:ext uri="{FF2B5EF4-FFF2-40B4-BE49-F238E27FC236}">
                <a16:creationId xmlns:a16="http://schemas.microsoft.com/office/drawing/2014/main" id="{D52DEF16-AFD0-554A-812E-EFBA62BB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9" name="Rectangle 13">
            <a:extLst>
              <a:ext uri="{FF2B5EF4-FFF2-40B4-BE49-F238E27FC236}">
                <a16:creationId xmlns:a16="http://schemas.microsoft.com/office/drawing/2014/main" id="{0C1DC458-CF81-1E4A-8F84-4BB16C5C5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C4BF6AA3-D30E-8146-BA96-C96300103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11" name="Rectangle 15">
            <a:extLst>
              <a:ext uri="{FF2B5EF4-FFF2-40B4-BE49-F238E27FC236}">
                <a16:creationId xmlns:a16="http://schemas.microsoft.com/office/drawing/2014/main" id="{E509D164-FD30-B346-9B43-0FE000246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28688"/>
            <a:ext cx="601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</a:pP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en-US" altLang="zh-CN" sz="2600" b="1">
                <a:latin typeface="Times New Roman" panose="02020603050405020304" pitchFamily="18" charset="0"/>
              </a:rPr>
              <a:t>2. BP</a:t>
            </a:r>
            <a:r>
              <a:rPr lang="zh-CN" altLang="en-US" sz="2600" b="1">
                <a:latin typeface="Times New Roman" panose="02020603050405020304" pitchFamily="18" charset="0"/>
              </a:rPr>
              <a:t>网络的主要优缺点 </a:t>
            </a:r>
          </a:p>
        </p:txBody>
      </p:sp>
      <p:sp>
        <p:nvSpPr>
          <p:cNvPr id="238608" name="Text Box 16">
            <a:extLst>
              <a:ext uri="{FF2B5EF4-FFF2-40B4-BE49-F238E27FC236}">
                <a16:creationId xmlns:a16="http://schemas.microsoft.com/office/drawing/2014/main" id="{A53FE590-74C1-3E4C-BD22-60DA3FAA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133600"/>
            <a:ext cx="8534400" cy="15621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en-US" altLang="zh-CN" sz="2400" b="1"/>
              <a:t> </a:t>
            </a:r>
            <a:r>
              <a:rPr lang="zh-CN" altLang="en-US" sz="2400" b="1"/>
              <a:t>很好的逼近特性。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sz="2400" b="1"/>
              <a:t> 具有较强的泛化能力。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sz="2400" b="1"/>
              <a:t> 具有较好的容错性。</a:t>
            </a:r>
          </a:p>
        </p:txBody>
      </p:sp>
      <p:sp>
        <p:nvSpPr>
          <p:cNvPr id="55313" name="Rectangle 17">
            <a:extLst>
              <a:ext uri="{FF2B5EF4-FFF2-40B4-BE49-F238E27FC236}">
                <a16:creationId xmlns:a16="http://schemas.microsoft.com/office/drawing/2014/main" id="{6B918F7F-6F96-1E46-AA6C-EEBD5269F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" y="1447800"/>
            <a:ext cx="18129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50000"/>
              <a:buFont typeface="Wingdings" pitchFamily="2" charset="2"/>
              <a:buChar char="n"/>
            </a:pPr>
            <a:r>
              <a:rPr lang="en-US" altLang="zh-CN" sz="2600" b="1"/>
              <a:t> </a:t>
            </a:r>
            <a:r>
              <a:rPr lang="zh-CN" altLang="en-US" sz="2600" b="1"/>
              <a:t>优点</a:t>
            </a:r>
          </a:p>
        </p:txBody>
      </p:sp>
      <p:sp>
        <p:nvSpPr>
          <p:cNvPr id="238610" name="Text Box 18">
            <a:extLst>
              <a:ext uri="{FF2B5EF4-FFF2-40B4-BE49-F238E27FC236}">
                <a16:creationId xmlns:a16="http://schemas.microsoft.com/office/drawing/2014/main" id="{654A7CA4-DB53-AF4C-B9CB-5D1ABA406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572000"/>
            <a:ext cx="8534400" cy="15621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收敛速度慢。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 局部极值。</a:t>
            </a:r>
          </a:p>
          <a:p>
            <a:pPr eaLnBrk="1" hangingPunct="1">
              <a:buClr>
                <a:srgbClr val="0000CC"/>
              </a:buClr>
              <a:buSzPct val="50000"/>
              <a:buFont typeface="Wingdings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 难以确定隐层和隐层结点的数目。</a:t>
            </a:r>
          </a:p>
        </p:txBody>
      </p:sp>
      <p:sp>
        <p:nvSpPr>
          <p:cNvPr id="238611" name="Rectangle 19">
            <a:extLst>
              <a:ext uri="{FF2B5EF4-FFF2-40B4-BE49-F238E27FC236}">
                <a16:creationId xmlns:a16="http://schemas.microsoft.com/office/drawing/2014/main" id="{7AB64E53-83F3-814B-B753-CF8D19FDB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886200"/>
            <a:ext cx="16605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50000"/>
              <a:buFont typeface="Wingdings" pitchFamily="2" charset="2"/>
              <a:buChar char="n"/>
            </a:pPr>
            <a:r>
              <a:rPr lang="en-US" altLang="zh-CN" sz="2600"/>
              <a:t> </a:t>
            </a:r>
            <a:r>
              <a:rPr lang="zh-CN" altLang="en-US" sz="2600" b="1"/>
              <a:t>缺点</a:t>
            </a:r>
          </a:p>
        </p:txBody>
      </p:sp>
      <p:sp>
        <p:nvSpPr>
          <p:cNvPr id="55316" name="Rectangle 21">
            <a:extLst>
              <a:ext uri="{FF2B5EF4-FFF2-40B4-BE49-F238E27FC236}">
                <a16:creationId xmlns:a16="http://schemas.microsoft.com/office/drawing/2014/main" id="{C7B3F874-0585-A54A-A418-006CD83B3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BP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算法的特点分析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3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08" grpId="0" animBg="1" autoUpdateAnimBg="0"/>
      <p:bldP spid="238610" grpId="0" animBg="1" autoUpdateAnimBg="0"/>
      <p:bldP spid="2386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>
            <a:extLst>
              <a:ext uri="{FF2B5EF4-FFF2-40B4-BE49-F238E27FC236}">
                <a16:creationId xmlns:a16="http://schemas.microsoft.com/office/drawing/2014/main" id="{269516C4-1C0E-DF4E-A6B0-35C0CF5DB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C42F2B4-C093-834E-A194-D0288061298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1E16094-2B9C-2748-920A-94DE4A2BB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2CA17F86-AAFE-4E41-8AEA-860024ED5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239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latin typeface="Times New Roman" panose="02020603050405020304" pitchFamily="18" charset="0"/>
              </a:rPr>
              <a:t>神经元与神经网络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latin typeface="Times New Roman" panose="02020603050405020304" pitchFamily="18" charset="0"/>
              </a:rPr>
              <a:t>神经网络及其学习算法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神经网络在模式识别中的应用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latin typeface="宋体" panose="02010600030101010101" pitchFamily="2" charset="-122"/>
              </a:rPr>
              <a:t>网络及其应用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1">
            <a:extLst>
              <a:ext uri="{FF2B5EF4-FFF2-40B4-BE49-F238E27FC236}">
                <a16:creationId xmlns:a16="http://schemas.microsoft.com/office/drawing/2014/main" id="{08366568-0540-A949-9A12-C6718C09F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AD06934-24D6-A545-B271-6BB1D205520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010FACF-3358-E145-943D-6777318E9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8.3  BP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神经网络在模式识别中的应用</a:t>
            </a:r>
          </a:p>
        </p:txBody>
      </p:sp>
      <p:sp>
        <p:nvSpPr>
          <p:cNvPr id="57348" name="Text Box 3">
            <a:extLst>
              <a:ext uri="{FF2B5EF4-FFF2-40B4-BE49-F238E27FC236}">
                <a16:creationId xmlns:a16="http://schemas.microsoft.com/office/drawing/2014/main" id="{FB1922B7-AE49-1F4C-9D19-E68C8CB14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42975"/>
            <a:ext cx="85344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lang="en-US" altLang="zh-CN">
                <a:latin typeface="宋体" panose="02010600030101010101" pitchFamily="2" charset="-122"/>
              </a:rPr>
              <a:t>    </a:t>
            </a:r>
            <a:r>
              <a:rPr lang="zh-CN" altLang="en-US" sz="2700" b="1">
                <a:latin typeface="宋体" panose="02010600030101010101" pitchFamily="2" charset="-122"/>
              </a:rPr>
              <a:t>模式识别研究用计算机模拟生物、人的感知，对模式信息，如图像、文字、语音等，进行识别和分类。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lang="zh-CN" altLang="en-US" sz="2700" b="1">
                <a:latin typeface="宋体" panose="02010600030101010101" pitchFamily="2" charset="-122"/>
              </a:rPr>
              <a:t>    传统人工智能的研究部分地显示了人脑的归纳、推理等智能。但是，对于人类底层的智能，如视觉、听觉、触觉等方面，现代计算机系统的信息处理能力还不如一个幼儿园的孩子。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lang="zh-CN" altLang="en-US" sz="2700" b="1">
                <a:latin typeface="宋体" panose="02010600030101010101" pitchFamily="2" charset="-122"/>
              </a:rPr>
              <a:t>    神经网络模型模拟了人脑神经系统的特点：处理单元的广泛连接；并行分布式信息储存、处理；自适应学习能力等。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lang="zh-CN" altLang="en-US" sz="2700" b="1">
                <a:latin typeface="宋体" panose="02010600030101010101" pitchFamily="2" charset="-122"/>
              </a:rPr>
              <a:t>    神经网络模式识别方法具有较强的容错能力、自适应学习能力、并行信息处理能力。</a:t>
            </a:r>
            <a:endParaRPr lang="zh-CN" altLang="en-US" sz="2700" b="1"/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1">
            <a:extLst>
              <a:ext uri="{FF2B5EF4-FFF2-40B4-BE49-F238E27FC236}">
                <a16:creationId xmlns:a16="http://schemas.microsoft.com/office/drawing/2014/main" id="{41A96E3B-E9CB-5B4C-B674-862BB6ED9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7934677-93B1-6E4D-B26D-D19D6400A0C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C658B6C-3CC2-094E-A2D6-A590DD14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8.3 BP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神经网络在模式识别中的应用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799F1607-EA8E-3949-9A8A-5089A07EC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38400"/>
            <a:ext cx="1598613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zh-CN" sz="1000">
              <a:latin typeface="Times New Roman" panose="02020603050405020304" pitchFamily="18" charset="0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C33833AE-000C-4B4D-BB4F-C071BA04F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0600"/>
            <a:ext cx="8185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宋体" panose="02010600030101010101" pitchFamily="2" charset="-122"/>
              </a:rPr>
              <a:t>例</a:t>
            </a:r>
            <a:r>
              <a:rPr lang="en-US" altLang="zh-CN" b="1">
                <a:latin typeface="宋体" panose="02010600030101010101" pitchFamily="2" charset="-122"/>
              </a:rPr>
              <a:t>8.1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>
                <a:latin typeface="宋体" panose="02010600030101010101" pitchFamily="2" charset="-122"/>
              </a:rPr>
              <a:t>设计一个三层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>
                <a:latin typeface="宋体" panose="02010600030101010101" pitchFamily="2" charset="-122"/>
              </a:rPr>
              <a:t>网络对数字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>
                <a:latin typeface="宋体" panose="02010600030101010101" pitchFamily="2" charset="-122"/>
              </a:rPr>
              <a:t>至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>
                <a:latin typeface="宋体" panose="02010600030101010101" pitchFamily="2" charset="-122"/>
              </a:rPr>
              <a:t>进行分类。</a:t>
            </a:r>
            <a:r>
              <a:rPr lang="zh-CN" altLang="en-US"/>
              <a:t> </a:t>
            </a:r>
          </a:p>
        </p:txBody>
      </p:sp>
      <p:sp>
        <p:nvSpPr>
          <p:cNvPr id="58374" name="Rectangle 7">
            <a:extLst>
              <a:ext uri="{FF2B5EF4-FFF2-40B4-BE49-F238E27FC236}">
                <a16:creationId xmlns:a16="http://schemas.microsoft.com/office/drawing/2014/main" id="{088FC81F-A208-E04B-919C-9063C2ED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8375" name="Text Box 10">
            <a:extLst>
              <a:ext uri="{FF2B5EF4-FFF2-40B4-BE49-F238E27FC236}">
                <a16:creationId xmlns:a16="http://schemas.microsoft.com/office/drawing/2014/main" id="{FD59FA08-E6F7-B849-8F07-6871B41A0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86200"/>
            <a:ext cx="8610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latin typeface="Times New Roman" panose="02020603050405020304" pitchFamily="18" charset="0"/>
              </a:rPr>
              <a:t>每个数字用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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>
                <a:latin typeface="Times New Roman" panose="02020603050405020304" pitchFamily="18" charset="0"/>
              </a:rPr>
              <a:t>的网格表示，灰色像素代表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>
                <a:latin typeface="Times New Roman" panose="02020603050405020304" pitchFamily="18" charset="0"/>
              </a:rPr>
              <a:t>，黑色像素代表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。将每个网格表示为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>
                <a:latin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的长位串。位映射由左上角开始向下直到网格的整个一列，然后重复其他列。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选择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网络结构为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63-6-9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97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个输入结点，对应上述网格的映射。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9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个输出结点对应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种分类。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使用的学习步长为</a:t>
            </a:r>
            <a:r>
              <a:rPr lang="en-US" altLang="zh-CN" sz="2400">
                <a:latin typeface="Times New Roman" panose="02020603050405020304" pitchFamily="18" charset="0"/>
              </a:rPr>
              <a:t>0.3</a:t>
            </a:r>
            <a:r>
              <a:rPr lang="zh-CN" altLang="en-US" sz="2400">
                <a:latin typeface="Times New Roman" panose="02020603050405020304" pitchFamily="18" charset="0"/>
              </a:rPr>
              <a:t>。训练</a:t>
            </a:r>
            <a:r>
              <a:rPr lang="en-US" altLang="zh-CN" sz="2400">
                <a:latin typeface="Times New Roman" panose="02020603050405020304" pitchFamily="18" charset="0"/>
              </a:rPr>
              <a:t>600</a:t>
            </a:r>
            <a:r>
              <a:rPr lang="zh-CN" altLang="en-US" sz="2400">
                <a:latin typeface="Times New Roman" panose="02020603050405020304" pitchFamily="18" charset="0"/>
              </a:rPr>
              <a:t>个周期，如果输出结点的值大于</a:t>
            </a:r>
            <a:r>
              <a:rPr lang="en-US" altLang="zh-CN" sz="2400">
                <a:latin typeface="Times New Roman" panose="02020603050405020304" pitchFamily="18" charset="0"/>
              </a:rPr>
              <a:t>0.9</a:t>
            </a:r>
            <a:r>
              <a:rPr lang="zh-CN" altLang="en-US" sz="2400">
                <a:latin typeface="Times New Roman" panose="02020603050405020304" pitchFamily="18" charset="0"/>
              </a:rPr>
              <a:t>，则取为</a:t>
            </a:r>
            <a:r>
              <a:rPr lang="en-US" altLang="zh-CN" sz="2400">
                <a:latin typeface="Times New Roman" panose="02020603050405020304" pitchFamily="18" charset="0"/>
              </a:rPr>
              <a:t>ON</a:t>
            </a:r>
            <a:r>
              <a:rPr lang="zh-CN" altLang="en-US" sz="2400">
                <a:latin typeface="Times New Roman" panose="02020603050405020304" pitchFamily="18" charset="0"/>
              </a:rPr>
              <a:t>，如果输出结点的值小于</a:t>
            </a:r>
            <a:r>
              <a:rPr lang="en-US" altLang="zh-CN" sz="2400">
                <a:latin typeface="Times New Roman" panose="02020603050405020304" pitchFamily="18" charset="0"/>
              </a:rPr>
              <a:t>0.1</a:t>
            </a:r>
            <a:r>
              <a:rPr lang="zh-CN" altLang="en-US" sz="2400">
                <a:latin typeface="Times New Roman" panose="02020603050405020304" pitchFamily="18" charset="0"/>
              </a:rPr>
              <a:t>，则取为</a:t>
            </a:r>
            <a:r>
              <a:rPr lang="en-US" altLang="zh-CN" sz="2400">
                <a:latin typeface="Times New Roman" panose="02020603050405020304" pitchFamily="18" charset="0"/>
              </a:rPr>
              <a:t>OFF</a:t>
            </a:r>
            <a:r>
              <a:rPr lang="zh-CN" altLang="en-US" sz="2400">
                <a:latin typeface="Times New Roman" panose="02020603050405020304" pitchFamily="18" charset="0"/>
              </a:rPr>
              <a:t>。  </a:t>
            </a:r>
          </a:p>
        </p:txBody>
      </p:sp>
      <p:sp>
        <p:nvSpPr>
          <p:cNvPr id="58376" name="Text Box 11">
            <a:extLst>
              <a:ext uri="{FF2B5EF4-FFF2-40B4-BE49-F238E27FC236}">
                <a16:creationId xmlns:a16="http://schemas.microsoft.com/office/drawing/2014/main" id="{81F28A69-8F97-F843-A5D2-B8257A9E6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905000"/>
            <a:ext cx="2438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lang="zh-CN" altLang="zh-CN" sz="5400"/>
          </a:p>
        </p:txBody>
      </p:sp>
      <p:sp>
        <p:nvSpPr>
          <p:cNvPr id="58377" name="Text Box 13">
            <a:extLst>
              <a:ext uri="{FF2B5EF4-FFF2-40B4-BE49-F238E27FC236}">
                <a16:creationId xmlns:a16="http://schemas.microsoft.com/office/drawing/2014/main" id="{E59109F1-BDFB-6141-94F9-9294598D1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057400"/>
            <a:ext cx="2209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lang="zh-CN" altLang="zh-CN" sz="5400"/>
          </a:p>
        </p:txBody>
      </p:sp>
      <p:pic>
        <p:nvPicPr>
          <p:cNvPr id="58378" name="Picture 14" descr="4">
            <a:extLst>
              <a:ext uri="{FF2B5EF4-FFF2-40B4-BE49-F238E27FC236}">
                <a16:creationId xmlns:a16="http://schemas.microsoft.com/office/drawing/2014/main" id="{C942778F-B96D-1342-8260-FEBACBB2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23352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15">
            <a:extLst>
              <a:ext uri="{FF2B5EF4-FFF2-40B4-BE49-F238E27FC236}">
                <a16:creationId xmlns:a16="http://schemas.microsoft.com/office/drawing/2014/main" id="{6EC7D227-3DCA-7B48-AF6F-836D8521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41475"/>
            <a:ext cx="3048000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1">
            <a:extLst>
              <a:ext uri="{FF2B5EF4-FFF2-40B4-BE49-F238E27FC236}">
                <a16:creationId xmlns:a16="http://schemas.microsoft.com/office/drawing/2014/main" id="{510BFB9A-6CB8-DD43-A608-ECE16E8AB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46AC057-14AD-0F4C-AF25-8F372A40EDD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6634C300-27AA-BD4D-AD8F-B33F94863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19600"/>
            <a:ext cx="83058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solidFill>
                  <a:srgbClr val="0000FF"/>
                </a:solidFill>
                <a:latin typeface="宋体" panose="02010600030101010101" pitchFamily="2" charset="-122"/>
              </a:rPr>
              <a:t>测试结果表明：除了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>
                <a:solidFill>
                  <a:srgbClr val="0000FF"/>
                </a:solidFill>
                <a:latin typeface="宋体" panose="02010600030101010101" pitchFamily="2" charset="-122"/>
              </a:rPr>
              <a:t>以外，所有被测的数字都能够被正确地识别。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宋体" panose="02010600030101010101" pitchFamily="2" charset="-122"/>
              </a:rPr>
              <a:t>    对于数字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>
                <a:latin typeface="宋体" panose="02010600030101010101" pitchFamily="2" charset="-122"/>
              </a:rPr>
              <a:t>，神经网络的第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>
                <a:latin typeface="宋体" panose="02010600030101010101" pitchFamily="2" charset="-122"/>
              </a:rPr>
              <a:t>个结点的输出值为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0.53</a:t>
            </a:r>
            <a:r>
              <a:rPr lang="zh-CN" altLang="en-US" sz="2400">
                <a:latin typeface="宋体" panose="02010600030101010101" pitchFamily="2" charset="-122"/>
              </a:rPr>
              <a:t>，第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>
                <a:latin typeface="宋体" panose="02010600030101010101" pitchFamily="2" charset="-122"/>
              </a:rPr>
              <a:t>个结点的输出值为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0.41</a:t>
            </a:r>
            <a:r>
              <a:rPr lang="zh-CN" altLang="en-US" sz="2400">
                <a:latin typeface="宋体" panose="02010600030101010101" pitchFamily="2" charset="-122"/>
              </a:rPr>
              <a:t>，表明第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>
                <a:latin typeface="宋体" panose="02010600030101010101" pitchFamily="2" charset="-122"/>
              </a:rPr>
              <a:t>个样本是模糊的，可能是数字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>
                <a:latin typeface="宋体" panose="02010600030101010101" pitchFamily="2" charset="-122"/>
              </a:rPr>
              <a:t>，也可能是数字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>
                <a:latin typeface="宋体" panose="02010600030101010101" pitchFamily="2" charset="-122"/>
              </a:rPr>
              <a:t>，但也不完全确信是两者之一。</a:t>
            </a:r>
            <a:r>
              <a:rPr lang="zh-CN" altLang="en-US" sz="2400"/>
              <a:t> 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0C0752D7-14E7-6D44-86C7-8FFD1E7F7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8.3 BP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神经网络在模式识别中的应用</a:t>
            </a: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CF36ECE1-4653-E64B-B2D3-046315394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30338"/>
            <a:ext cx="32004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宋体" panose="02010600030101010101" pitchFamily="2" charset="-122"/>
              </a:rPr>
              <a:t>当训练成功后，对如图所示测试数据进行测试。测试数据都有一个或者多个位丢失。</a:t>
            </a:r>
            <a:endParaRPr lang="zh-CN" altLang="en-US"/>
          </a:p>
        </p:txBody>
      </p:sp>
      <p:pic>
        <p:nvPicPr>
          <p:cNvPr id="59398" name="Picture 6">
            <a:extLst>
              <a:ext uri="{FF2B5EF4-FFF2-40B4-BE49-F238E27FC236}">
                <a16:creationId xmlns:a16="http://schemas.microsoft.com/office/drawing/2014/main" id="{79D9E1CD-146C-4C4E-A573-B8404BF44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3962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35319F4F-5CD4-234E-A432-5FADFBD4E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CABE708-3037-8947-89D1-8AAFBE257D4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212E54B-088E-284C-87A9-A0727B27C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BA151C1F-6DB5-7445-9066-C3EDFA934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076325"/>
            <a:ext cx="82835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  <a:buClr>
                <a:srgbClr val="0000FF"/>
              </a:buClr>
              <a:buSzPct val="150000"/>
              <a:buFont typeface="Wingdings" pitchFamily="2" charset="2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神经元与神经网络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latin typeface="Times New Roman" panose="02020603050405020304" pitchFamily="18" charset="0"/>
              </a:rPr>
              <a:t>神经网络及其学习算法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latin typeface="宋体" panose="02010600030101010101" pitchFamily="2" charset="-122"/>
              </a:rPr>
              <a:t>神经网络在模式识别中的应用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latin typeface="宋体" panose="02010600030101010101" pitchFamily="2" charset="-122"/>
              </a:rPr>
              <a:t>网络及其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1016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>
            <a:extLst>
              <a:ext uri="{FF2B5EF4-FFF2-40B4-BE49-F238E27FC236}">
                <a16:creationId xmlns:a16="http://schemas.microsoft.com/office/drawing/2014/main" id="{EABE4674-F9B2-E049-A941-0A4427DCA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F73CC58-BD69-C843-9A68-F6B76ADF14A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797855D-C456-9C4D-B7BA-09B7074BA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60420" name="Rectangle 5">
            <a:extLst>
              <a:ext uri="{FF2B5EF4-FFF2-40B4-BE49-F238E27FC236}">
                <a16:creationId xmlns:a16="http://schemas.microsoft.com/office/drawing/2014/main" id="{CCE5AC3F-68AF-374E-A02C-D700DF615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239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latin typeface="Times New Roman" panose="02020603050405020304" pitchFamily="18" charset="0"/>
              </a:rPr>
              <a:t>神经元与神经网络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latin typeface="Times New Roman" panose="02020603050405020304" pitchFamily="18" charset="0"/>
              </a:rPr>
              <a:t>神经网络及其学习算法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latin typeface="Times New Roman" panose="02020603050405020304" pitchFamily="18" charset="0"/>
              </a:rPr>
              <a:t>神经网络在模式识别中的应用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solidFill>
                  <a:srgbClr val="0000CC"/>
                </a:solidFill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latin typeface="宋体" panose="02010600030101010101" pitchFamily="2" charset="-122"/>
              </a:rPr>
              <a:t>网络及其应用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>
            <a:extLst>
              <a:ext uri="{FF2B5EF4-FFF2-40B4-BE49-F238E27FC236}">
                <a16:creationId xmlns:a16="http://schemas.microsoft.com/office/drawing/2014/main" id="{EF92E526-11CA-7748-ADBC-F7C2C58ED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79465A9-7595-5148-A51E-8613347AFD9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3170329-387A-9845-BCB4-5499EF062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神经网络及其改进</a:t>
            </a:r>
          </a:p>
        </p:txBody>
      </p:sp>
      <p:sp>
        <p:nvSpPr>
          <p:cNvPr id="154629" name="Rectangle 5">
            <a:extLst>
              <a:ext uri="{FF2B5EF4-FFF2-40B4-BE49-F238E27FC236}">
                <a16:creationId xmlns:a16="http://schemas.microsoft.com/office/drawing/2014/main" id="{7B7DBA1C-73ED-B744-9687-B03608506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7850" y="1219200"/>
            <a:ext cx="8642350" cy="3124200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8.4.1  </a:t>
            </a:r>
            <a:r>
              <a:rPr lang="zh-CN" altLang="en-US" b="1">
                <a:latin typeface="Times New Roman" panose="02020603050405020304" pitchFamily="18" charset="0"/>
              </a:rPr>
              <a:t>离散型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8.4.2  </a:t>
            </a:r>
            <a:r>
              <a:rPr lang="zh-CN" altLang="en-US" b="1">
                <a:latin typeface="Times New Roman" panose="02020603050405020304" pitchFamily="18" charset="0"/>
              </a:rPr>
              <a:t>连续型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神经网络及其</a:t>
            </a:r>
            <a:r>
              <a:rPr lang="en-US" altLang="zh-CN" b="1">
                <a:latin typeface="Times New Roman" panose="02020603050405020304" pitchFamily="18" charset="0"/>
              </a:rPr>
              <a:t>VLSI</a:t>
            </a:r>
            <a:r>
              <a:rPr lang="zh-CN" altLang="en-US" b="1">
                <a:latin typeface="Times New Roman" panose="02020603050405020304" pitchFamily="18" charset="0"/>
              </a:rPr>
              <a:t>实现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8.4.3  </a:t>
            </a:r>
            <a:r>
              <a:rPr lang="zh-CN" altLang="en-US" b="1">
                <a:latin typeface="Times New Roman" panose="02020603050405020304" pitchFamily="18" charset="0"/>
              </a:rPr>
              <a:t>随机神经网络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None/>
            </a:pP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 build="p" autoUpdateAnimBg="0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>
            <a:extLst>
              <a:ext uri="{FF2B5EF4-FFF2-40B4-BE49-F238E27FC236}">
                <a16:creationId xmlns:a16="http://schemas.microsoft.com/office/drawing/2014/main" id="{15518269-4C2B-FA43-AD75-BE31BA3117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5A13F55-7EDE-8240-A7E2-E81E91B9489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6D81EA0-E449-0246-B66D-84BE63A3C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神经网络及其改进</a:t>
            </a:r>
          </a:p>
        </p:txBody>
      </p:sp>
      <p:sp>
        <p:nvSpPr>
          <p:cNvPr id="239621" name="Rectangle 5">
            <a:extLst>
              <a:ext uri="{FF2B5EF4-FFF2-40B4-BE49-F238E27FC236}">
                <a16:creationId xmlns:a16="http://schemas.microsoft.com/office/drawing/2014/main" id="{620CDEC6-E02B-AB4A-9A28-A9844E829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848600" cy="3810000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8.4.1 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离散型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神经网络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8.4.2  </a:t>
            </a:r>
            <a:r>
              <a:rPr lang="zh-CN" altLang="en-US" b="1">
                <a:latin typeface="Times New Roman" panose="02020603050405020304" pitchFamily="18" charset="0"/>
              </a:rPr>
              <a:t>连续型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神经网络及其</a:t>
            </a:r>
            <a:r>
              <a:rPr lang="en-US" altLang="zh-CN" b="1">
                <a:latin typeface="Times New Roman" panose="02020603050405020304" pitchFamily="18" charset="0"/>
              </a:rPr>
              <a:t>VLSI</a:t>
            </a:r>
            <a:r>
              <a:rPr lang="zh-CN" altLang="en-US" b="1">
                <a:latin typeface="Times New Roman" panose="02020603050405020304" pitchFamily="18" charset="0"/>
              </a:rPr>
              <a:t>实现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8.4.3  </a:t>
            </a:r>
            <a:r>
              <a:rPr lang="zh-CN" altLang="en-US" b="1">
                <a:latin typeface="Times New Roman" panose="02020603050405020304" pitchFamily="18" charset="0"/>
              </a:rPr>
              <a:t>随机神经网络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None/>
            </a:pP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1" grpId="0" build="p" autoUpdateAnimBg="0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>
            <a:extLst>
              <a:ext uri="{FF2B5EF4-FFF2-40B4-BE49-F238E27FC236}">
                <a16:creationId xmlns:a16="http://schemas.microsoft.com/office/drawing/2014/main" id="{80E428AA-0AA4-654D-92E4-7673DC403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9422940-03DE-3348-99DB-83785577B80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B2ED4BD1-9EA5-1B41-8E79-870F795D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神经网络及其改进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12940AA-3509-B54B-A06F-ABBFA0985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019800"/>
            <a:ext cx="274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altLang="zh-CN" sz="2800" b="1" kern="0" dirty="0">
                <a:solidFill>
                  <a:srgbClr val="0000FF"/>
                </a:solidFill>
                <a:latin typeface="Times New Roman" pitchFamily="18" charset="0"/>
                <a:ea typeface="+mn-ea"/>
              </a:rPr>
              <a:t>J. J. Hopfield</a:t>
            </a:r>
            <a:endParaRPr lang="en-US" altLang="zh-CN" sz="2800" b="1" kern="0" dirty="0">
              <a:latin typeface="Times New Roman" pitchFamily="18" charset="0"/>
              <a:ea typeface="+mn-ea"/>
            </a:endParaRPr>
          </a:p>
        </p:txBody>
      </p:sp>
      <p:pic>
        <p:nvPicPr>
          <p:cNvPr id="65541" name="图片 7">
            <a:extLst>
              <a:ext uri="{FF2B5EF4-FFF2-40B4-BE49-F238E27FC236}">
                <a16:creationId xmlns:a16="http://schemas.microsoft.com/office/drawing/2014/main" id="{E7DEC5C8-67C3-D749-A8B6-45B66726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688816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>
            <a:extLst>
              <a:ext uri="{FF2B5EF4-FFF2-40B4-BE49-F238E27FC236}">
                <a16:creationId xmlns:a16="http://schemas.microsoft.com/office/drawing/2014/main" id="{8D53BB8A-589D-7045-80DC-C8A97D0C0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323EAAF-1BC8-2048-91CC-349663707292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EF7DC27B-162B-D345-B554-F08293777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2600" b="0"/>
          </a:p>
        </p:txBody>
      </p:sp>
      <p:sp>
        <p:nvSpPr>
          <p:cNvPr id="66564" name="Line 3">
            <a:extLst>
              <a:ext uri="{FF2B5EF4-FFF2-40B4-BE49-F238E27FC236}">
                <a16:creationId xmlns:a16="http://schemas.microsoft.com/office/drawing/2014/main" id="{B05D67BD-E7B8-C044-A2B7-E5B14076BF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2362200"/>
            <a:ext cx="0" cy="15240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565" name="Object 4">
            <a:extLst>
              <a:ext uri="{FF2B5EF4-FFF2-40B4-BE49-F238E27FC236}">
                <a16:creationId xmlns:a16="http://schemas.microsoft.com/office/drawing/2014/main" id="{4288A8E8-43FD-E44C-B428-566074B678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6450" y="2286000"/>
          <a:ext cx="2174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1" name="Equation" r:id="rId3" imgW="2921000" imgH="4102100" progId="Equation.DSMT4">
                  <p:embed/>
                </p:oleObj>
              </mc:Choice>
              <mc:Fallback>
                <p:oleObj name="Equation" r:id="rId3" imgW="2921000" imgH="4102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286000"/>
                        <a:ext cx="2174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5">
            <a:extLst>
              <a:ext uri="{FF2B5EF4-FFF2-40B4-BE49-F238E27FC236}">
                <a16:creationId xmlns:a16="http://schemas.microsoft.com/office/drawing/2014/main" id="{B51716AE-150B-0941-A960-E6D998000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4238" y="2286000"/>
          <a:ext cx="2476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2" name="Equation" r:id="rId5" imgW="3213100" imgH="4102100" progId="Equation.DSMT4">
                  <p:embed/>
                </p:oleObj>
              </mc:Choice>
              <mc:Fallback>
                <p:oleObj name="Equation" r:id="rId5" imgW="3213100" imgH="4102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238" y="2286000"/>
                        <a:ext cx="24765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Line 6">
            <a:extLst>
              <a:ext uri="{FF2B5EF4-FFF2-40B4-BE49-F238E27FC236}">
                <a16:creationId xmlns:a16="http://schemas.microsoft.com/office/drawing/2014/main" id="{A017DE1A-864E-C044-A847-CCA39820F1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371725"/>
            <a:ext cx="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8" name="Line 7">
            <a:extLst>
              <a:ext uri="{FF2B5EF4-FFF2-40B4-BE49-F238E27FC236}">
                <a16:creationId xmlns:a16="http://schemas.microsoft.com/office/drawing/2014/main" id="{DB8B46B3-5F12-FE4D-AE4D-9B8F7A60E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2371725"/>
            <a:ext cx="0" cy="1524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569" name="Object 8">
            <a:extLst>
              <a:ext uri="{FF2B5EF4-FFF2-40B4-BE49-F238E27FC236}">
                <a16:creationId xmlns:a16="http://schemas.microsoft.com/office/drawing/2014/main" id="{A5D75209-21BF-7243-B500-40BB6A1E6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8813" y="2209800"/>
          <a:ext cx="2762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3" name="Equation" r:id="rId7" imgW="3213100" imgH="4102100" progId="Equation.DSMT4">
                  <p:embed/>
                </p:oleObj>
              </mc:Choice>
              <mc:Fallback>
                <p:oleObj name="Equation" r:id="rId7" imgW="3213100" imgH="4102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3" y="2209800"/>
                        <a:ext cx="2762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Text Box 9">
            <a:extLst>
              <a:ext uri="{FF2B5EF4-FFF2-40B4-BE49-F238E27FC236}">
                <a16:creationId xmlns:a16="http://schemas.microsoft.com/office/drawing/2014/main" id="{EACAD6D8-DE47-8245-85AD-E8EDA066F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080125"/>
            <a:ext cx="434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离散</a:t>
            </a:r>
            <a:r>
              <a:rPr kumimoji="1" lang="en-US" altLang="zh-CN" sz="20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000" b="1">
                <a:latin typeface="Times New Roman" panose="02020603050405020304" pitchFamily="18" charset="0"/>
              </a:rPr>
              <a:t>神经网络结构图</a:t>
            </a:r>
          </a:p>
        </p:txBody>
      </p:sp>
      <p:graphicFrame>
        <p:nvGraphicFramePr>
          <p:cNvPr id="66571" name="Object 10">
            <a:extLst>
              <a:ext uri="{FF2B5EF4-FFF2-40B4-BE49-F238E27FC236}">
                <a16:creationId xmlns:a16="http://schemas.microsoft.com/office/drawing/2014/main" id="{9DA4E63A-2F7E-4443-9FBC-860509F7B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6663" y="2209800"/>
          <a:ext cx="276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4" name="Equation" r:id="rId9" imgW="2921000" imgH="4102100" progId="Equation.DSMT4">
                  <p:embed/>
                </p:oleObj>
              </mc:Choice>
              <mc:Fallback>
                <p:oleObj name="Equation" r:id="rId9" imgW="2921000" imgH="4102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2209800"/>
                        <a:ext cx="2762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Line 11">
            <a:extLst>
              <a:ext uri="{FF2B5EF4-FFF2-40B4-BE49-F238E27FC236}">
                <a16:creationId xmlns:a16="http://schemas.microsoft.com/office/drawing/2014/main" id="{2FCBC048-A3C0-9247-AC78-D4976EE3B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13325" y="2362200"/>
            <a:ext cx="0" cy="15240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3" name="Text Box 12">
            <a:extLst>
              <a:ext uri="{FF2B5EF4-FFF2-40B4-BE49-F238E27FC236}">
                <a16:creationId xmlns:a16="http://schemas.microsoft.com/office/drawing/2014/main" id="{4C95CFFC-413A-454F-B865-56B11238E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810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66574" name="Text Box 13">
            <a:extLst>
              <a:ext uri="{FF2B5EF4-FFF2-40B4-BE49-F238E27FC236}">
                <a16:creationId xmlns:a16="http://schemas.microsoft.com/office/drawing/2014/main" id="{1083433B-0156-5142-8E3D-F1FC582F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10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66575" name="Oval 14">
            <a:extLst>
              <a:ext uri="{FF2B5EF4-FFF2-40B4-BE49-F238E27FC236}">
                <a16:creationId xmlns:a16="http://schemas.microsoft.com/office/drawing/2014/main" id="{1196C0AC-363B-FA40-B34D-E42E0237C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95725"/>
            <a:ext cx="457200" cy="381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1587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66576" name="Text Box 15">
            <a:extLst>
              <a:ext uri="{FF2B5EF4-FFF2-40B4-BE49-F238E27FC236}">
                <a16:creationId xmlns:a16="http://schemas.microsoft.com/office/drawing/2014/main" id="{E9723DA0-553B-4C41-A3C7-874872354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886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6577" name="Oval 16">
            <a:extLst>
              <a:ext uri="{FF2B5EF4-FFF2-40B4-BE49-F238E27FC236}">
                <a16:creationId xmlns:a16="http://schemas.microsoft.com/office/drawing/2014/main" id="{61478859-D715-F84D-93CE-CC3AC5184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895725"/>
            <a:ext cx="457200" cy="381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</a:gra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66578" name="Text Box 17">
            <a:extLst>
              <a:ext uri="{FF2B5EF4-FFF2-40B4-BE49-F238E27FC236}">
                <a16:creationId xmlns:a16="http://schemas.microsoft.com/office/drawing/2014/main" id="{ED970B55-9BF1-BD4F-B8ED-090310D86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886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6579" name="Oval 18">
            <a:extLst>
              <a:ext uri="{FF2B5EF4-FFF2-40B4-BE49-F238E27FC236}">
                <a16:creationId xmlns:a16="http://schemas.microsoft.com/office/drawing/2014/main" id="{4F2AA6D2-289D-B641-8498-3B23686D0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3886200"/>
            <a:ext cx="457200" cy="381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 w="15875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66580" name="Object 19">
            <a:extLst>
              <a:ext uri="{FF2B5EF4-FFF2-40B4-BE49-F238E27FC236}">
                <a16:creationId xmlns:a16="http://schemas.microsoft.com/office/drawing/2014/main" id="{68459155-B535-6D41-857D-7B072A6ADF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7125" y="3886200"/>
          <a:ext cx="1682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5" name="Equation" r:id="rId11" imgW="2044700" imgH="3797300" progId="Equation.3">
                  <p:embed/>
                </p:oleObj>
              </mc:Choice>
              <mc:Fallback>
                <p:oleObj name="Equation" r:id="rId11" imgW="2044700" imgH="3797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3886200"/>
                        <a:ext cx="1682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1" name="Oval 20">
            <a:extLst>
              <a:ext uri="{FF2B5EF4-FFF2-40B4-BE49-F238E27FC236}">
                <a16:creationId xmlns:a16="http://schemas.microsoft.com/office/drawing/2014/main" id="{DAE26288-84CB-BF45-982C-9FA43029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95725"/>
            <a:ext cx="457200" cy="3810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1587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66582" name="Object 21">
            <a:extLst>
              <a:ext uri="{FF2B5EF4-FFF2-40B4-BE49-F238E27FC236}">
                <a16:creationId xmlns:a16="http://schemas.microsoft.com/office/drawing/2014/main" id="{00B9ACDF-BEEE-4C43-8CEB-0F1E86E0F4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3962400"/>
          <a:ext cx="20796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6" name="Equation" r:id="rId13" imgW="2921000" imgH="3213100" progId="Equation.3">
                  <p:embed/>
                </p:oleObj>
              </mc:Choice>
              <mc:Fallback>
                <p:oleObj name="Equation" r:id="rId13" imgW="2921000" imgH="32131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962400"/>
                        <a:ext cx="207963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3" name="Object 22">
            <a:extLst>
              <a:ext uri="{FF2B5EF4-FFF2-40B4-BE49-F238E27FC236}">
                <a16:creationId xmlns:a16="http://schemas.microsoft.com/office/drawing/2014/main" id="{22C5790C-50DA-7849-816E-4E26FB3FB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4387850"/>
          <a:ext cx="2889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7" name="Equation" r:id="rId15" imgW="5562600" imgH="4978400" progId="Equation.3">
                  <p:embed/>
                </p:oleObj>
              </mc:Choice>
              <mc:Fallback>
                <p:oleObj name="Equation" r:id="rId15" imgW="5562600" imgH="4978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387850"/>
                        <a:ext cx="2889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4" name="Object 23">
            <a:extLst>
              <a:ext uri="{FF2B5EF4-FFF2-40B4-BE49-F238E27FC236}">
                <a16:creationId xmlns:a16="http://schemas.microsoft.com/office/drawing/2014/main" id="{AACA4F20-DF7B-234B-AED5-19F92DF927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4124325"/>
          <a:ext cx="288925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8" name="Equation" r:id="rId17" imgW="5562600" imgH="5270500" progId="Equation.3">
                  <p:embed/>
                </p:oleObj>
              </mc:Choice>
              <mc:Fallback>
                <p:oleObj name="Equation" r:id="rId17" imgW="5562600" imgH="5270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124325"/>
                        <a:ext cx="288925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5" name="Object 24">
            <a:extLst>
              <a:ext uri="{FF2B5EF4-FFF2-40B4-BE49-F238E27FC236}">
                <a16:creationId xmlns:a16="http://schemas.microsoft.com/office/drawing/2014/main" id="{4E5B67AD-EC14-424C-8CBE-E5041B4B5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4259263"/>
          <a:ext cx="2587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" name="Equation" r:id="rId19" imgW="4978400" imgH="5270500" progId="Equation.3">
                  <p:embed/>
                </p:oleObj>
              </mc:Choice>
              <mc:Fallback>
                <p:oleObj name="Equation" r:id="rId19" imgW="4978400" imgH="5270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59263"/>
                        <a:ext cx="258763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6" name="Object 25">
            <a:extLst>
              <a:ext uri="{FF2B5EF4-FFF2-40B4-BE49-F238E27FC236}">
                <a16:creationId xmlns:a16="http://schemas.microsoft.com/office/drawing/2014/main" id="{1D067E0B-D59A-FC42-84CF-F6AF23C15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7475" y="4300538"/>
          <a:ext cx="288925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0" name="Equation" r:id="rId21" imgW="5562600" imgH="4978400" progId="Equation.3">
                  <p:embed/>
                </p:oleObj>
              </mc:Choice>
              <mc:Fallback>
                <p:oleObj name="Equation" r:id="rId21" imgW="5562600" imgH="49784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300538"/>
                        <a:ext cx="288925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7" name="Object 26">
            <a:extLst>
              <a:ext uri="{FF2B5EF4-FFF2-40B4-BE49-F238E27FC236}">
                <a16:creationId xmlns:a16="http://schemas.microsoft.com/office/drawing/2014/main" id="{B6695C4E-D37A-E84A-86B5-2E0BF238A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448175"/>
          <a:ext cx="30321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1" name="Equation" r:id="rId23" imgW="5854700" imgH="5270500" progId="Equation.3">
                  <p:embed/>
                </p:oleObj>
              </mc:Choice>
              <mc:Fallback>
                <p:oleObj name="Equation" r:id="rId23" imgW="5854700" imgH="5270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448175"/>
                        <a:ext cx="303213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88" name="Group 27">
            <a:extLst>
              <a:ext uri="{FF2B5EF4-FFF2-40B4-BE49-F238E27FC236}">
                <a16:creationId xmlns:a16="http://schemas.microsoft.com/office/drawing/2014/main" id="{38117036-C8CF-274F-94BA-4EDA309824F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405188"/>
            <a:ext cx="5867400" cy="1700212"/>
            <a:chOff x="960" y="1905"/>
            <a:chExt cx="3696" cy="1071"/>
          </a:xfrm>
        </p:grpSpPr>
        <p:sp>
          <p:nvSpPr>
            <p:cNvPr id="66635" name="Line 28">
              <a:extLst>
                <a:ext uri="{FF2B5EF4-FFF2-40B4-BE49-F238E27FC236}">
                  <a16:creationId xmlns:a16="http://schemas.microsoft.com/office/drawing/2014/main" id="{DA382EC7-0190-2C4D-909E-5B1DC4C57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905"/>
              <a:ext cx="13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6" name="Line 29">
              <a:extLst>
                <a:ext uri="{FF2B5EF4-FFF2-40B4-BE49-F238E27FC236}">
                  <a16:creationId xmlns:a16="http://schemas.microsoft.com/office/drawing/2014/main" id="{B47B1ED0-82FD-3B44-86B8-87020EBD8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976"/>
              <a:ext cx="32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7" name="Line 30">
              <a:extLst>
                <a:ext uri="{FF2B5EF4-FFF2-40B4-BE49-F238E27FC236}">
                  <a16:creationId xmlns:a16="http://schemas.microsoft.com/office/drawing/2014/main" id="{CCC0DB34-1C63-FC48-B0E8-F55F68A4B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911"/>
              <a:ext cx="0" cy="10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8" name="Line 31">
              <a:extLst>
                <a:ext uri="{FF2B5EF4-FFF2-40B4-BE49-F238E27FC236}">
                  <a16:creationId xmlns:a16="http://schemas.microsoft.com/office/drawing/2014/main" id="{2A7762D5-E0D3-C141-8F6F-5539F2AEC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400"/>
              <a:ext cx="288" cy="5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9" name="Line 32">
              <a:extLst>
                <a:ext uri="{FF2B5EF4-FFF2-40B4-BE49-F238E27FC236}">
                  <a16:creationId xmlns:a16="http://schemas.microsoft.com/office/drawing/2014/main" id="{A88AC799-AAC4-E941-8B9E-B9BBDF780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2448"/>
              <a:ext cx="432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40" name="Line 33">
              <a:extLst>
                <a:ext uri="{FF2B5EF4-FFF2-40B4-BE49-F238E27FC236}">
                  <a16:creationId xmlns:a16="http://schemas.microsoft.com/office/drawing/2014/main" id="{CF5748D5-56D2-E449-8236-B79D348AE9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448"/>
              <a:ext cx="288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6589" name="Object 34">
            <a:extLst>
              <a:ext uri="{FF2B5EF4-FFF2-40B4-BE49-F238E27FC236}">
                <a16:creationId xmlns:a16="http://schemas.microsoft.com/office/drawing/2014/main" id="{C48D4F7B-A2BE-1F44-872E-520FAD4CF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7550" y="4524375"/>
          <a:ext cx="2730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2" name="Equation" r:id="rId25" imgW="5270500" imgH="5270500" progId="Equation.3">
                  <p:embed/>
                </p:oleObj>
              </mc:Choice>
              <mc:Fallback>
                <p:oleObj name="Equation" r:id="rId25" imgW="5270500" imgH="5270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4524375"/>
                        <a:ext cx="2730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0" name="Object 35">
            <a:extLst>
              <a:ext uri="{FF2B5EF4-FFF2-40B4-BE49-F238E27FC236}">
                <a16:creationId xmlns:a16="http://schemas.microsoft.com/office/drawing/2014/main" id="{1551CF9E-7012-1F46-A8E1-B217A139A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602163"/>
          <a:ext cx="2889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3" name="Equation" r:id="rId27" imgW="5562600" imgH="5270500" progId="Equation.3">
                  <p:embed/>
                </p:oleObj>
              </mc:Choice>
              <mc:Fallback>
                <p:oleObj name="Equation" r:id="rId27" imgW="5562600" imgH="52705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602163"/>
                        <a:ext cx="288925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91" name="Group 36">
            <a:extLst>
              <a:ext uri="{FF2B5EF4-FFF2-40B4-BE49-F238E27FC236}">
                <a16:creationId xmlns:a16="http://schemas.microsoft.com/office/drawing/2014/main" id="{D7C8FD22-5128-7F47-93C7-485CEF67524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743200"/>
            <a:ext cx="6553200" cy="3048000"/>
            <a:chOff x="528" y="1488"/>
            <a:chExt cx="4128" cy="1920"/>
          </a:xfrm>
        </p:grpSpPr>
        <p:sp>
          <p:nvSpPr>
            <p:cNvPr id="66629" name="Line 37">
              <a:extLst>
                <a:ext uri="{FF2B5EF4-FFF2-40B4-BE49-F238E27FC236}">
                  <a16:creationId xmlns:a16="http://schemas.microsoft.com/office/drawing/2014/main" id="{CF77E70D-A66F-4740-81AE-CBB853C12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88"/>
              <a:ext cx="4128" cy="0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0" name="Line 38">
              <a:extLst>
                <a:ext uri="{FF2B5EF4-FFF2-40B4-BE49-F238E27FC236}">
                  <a16:creationId xmlns:a16="http://schemas.microsoft.com/office/drawing/2014/main" id="{45ACB6C7-4479-944C-9379-05E39B4D0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88"/>
              <a:ext cx="0" cy="1920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1" name="Line 39">
              <a:extLst>
                <a:ext uri="{FF2B5EF4-FFF2-40B4-BE49-F238E27FC236}">
                  <a16:creationId xmlns:a16="http://schemas.microsoft.com/office/drawing/2014/main" id="{6FB0011A-782D-924C-BD1F-468AD4084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408"/>
              <a:ext cx="3120" cy="0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2" name="Line 40">
              <a:extLst>
                <a:ext uri="{FF2B5EF4-FFF2-40B4-BE49-F238E27FC236}">
                  <a16:creationId xmlns:a16="http://schemas.microsoft.com/office/drawing/2014/main" id="{CCF609BD-CAE7-5242-ADC7-21ECBC2AE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2448"/>
              <a:ext cx="336" cy="960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3" name="Line 41">
              <a:extLst>
                <a:ext uri="{FF2B5EF4-FFF2-40B4-BE49-F238E27FC236}">
                  <a16:creationId xmlns:a16="http://schemas.microsoft.com/office/drawing/2014/main" id="{3868AA7B-3197-644A-AC6D-F79924BFF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48" y="2400"/>
              <a:ext cx="240" cy="1008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4" name="Line 42">
              <a:extLst>
                <a:ext uri="{FF2B5EF4-FFF2-40B4-BE49-F238E27FC236}">
                  <a16:creationId xmlns:a16="http://schemas.microsoft.com/office/drawing/2014/main" id="{A3E5995E-4991-0147-910A-9547419B0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56" y="2448"/>
              <a:ext cx="192" cy="960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6592" name="Object 43">
            <a:extLst>
              <a:ext uri="{FF2B5EF4-FFF2-40B4-BE49-F238E27FC236}">
                <a16:creationId xmlns:a16="http://schemas.microsoft.com/office/drawing/2014/main" id="{88CCF933-D925-7948-989B-D0A7FEE48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8550" y="4600575"/>
          <a:ext cx="2730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4" name="Equation" r:id="rId29" imgW="5270500" imgH="5270500" progId="Equation.3">
                  <p:embed/>
                </p:oleObj>
              </mc:Choice>
              <mc:Fallback>
                <p:oleObj name="Equation" r:id="rId29" imgW="5270500" imgH="52705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0" y="4600575"/>
                        <a:ext cx="2730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3" name="Object 44">
            <a:extLst>
              <a:ext uri="{FF2B5EF4-FFF2-40B4-BE49-F238E27FC236}">
                <a16:creationId xmlns:a16="http://schemas.microsoft.com/office/drawing/2014/main" id="{A50FC031-3202-CB4B-86F2-5B737E51E1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4388" y="4602163"/>
          <a:ext cx="303212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5" name="Equation" r:id="rId31" imgW="5854700" imgH="5270500" progId="Equation.3">
                  <p:embed/>
                </p:oleObj>
              </mc:Choice>
              <mc:Fallback>
                <p:oleObj name="Equation" r:id="rId31" imgW="5854700" imgH="52705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4602163"/>
                        <a:ext cx="303212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94" name="Line 45">
            <a:extLst>
              <a:ext uri="{FF2B5EF4-FFF2-40B4-BE49-F238E27FC236}">
                <a16:creationId xmlns:a16="http://schemas.microsoft.com/office/drawing/2014/main" id="{0E2D2674-C19B-5F46-B22E-3AC013F319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5486400"/>
            <a:ext cx="6324600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5" name="Line 46">
            <a:extLst>
              <a:ext uri="{FF2B5EF4-FFF2-40B4-BE49-F238E27FC236}">
                <a16:creationId xmlns:a16="http://schemas.microsoft.com/office/drawing/2014/main" id="{33AA3D18-D156-0941-90CC-1A992CFA11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3048000"/>
            <a:ext cx="4248150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6" name="Line 47">
            <a:extLst>
              <a:ext uri="{FF2B5EF4-FFF2-40B4-BE49-F238E27FC236}">
                <a16:creationId xmlns:a16="http://schemas.microsoft.com/office/drawing/2014/main" id="{629CD964-973B-E842-8115-2BC00FEFE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3048000"/>
            <a:ext cx="0" cy="24384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7" name="Line 48">
            <a:extLst>
              <a:ext uri="{FF2B5EF4-FFF2-40B4-BE49-F238E27FC236}">
                <a16:creationId xmlns:a16="http://schemas.microsoft.com/office/drawing/2014/main" id="{F5343091-19C6-8247-A7A0-57D8AAF393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267200"/>
            <a:ext cx="0" cy="12192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8" name="Line 49">
            <a:extLst>
              <a:ext uri="{FF2B5EF4-FFF2-40B4-BE49-F238E27FC236}">
                <a16:creationId xmlns:a16="http://schemas.microsoft.com/office/drawing/2014/main" id="{D1832381-6C62-424A-AC7D-B85B7A4361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4267200"/>
            <a:ext cx="0" cy="12192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599" name="Object 50">
            <a:extLst>
              <a:ext uri="{FF2B5EF4-FFF2-40B4-BE49-F238E27FC236}">
                <a16:creationId xmlns:a16="http://schemas.microsoft.com/office/drawing/2014/main" id="{568B3923-0B2B-A94B-A635-CAB803C821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3550" y="4572000"/>
          <a:ext cx="273050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6" name="Equation" r:id="rId33" imgW="5270500" imgH="5270500" progId="Equation.3">
                  <p:embed/>
                </p:oleObj>
              </mc:Choice>
              <mc:Fallback>
                <p:oleObj name="Equation" r:id="rId33" imgW="5270500" imgH="52705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4572000"/>
                        <a:ext cx="273050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0" name="Line 51">
            <a:extLst>
              <a:ext uri="{FF2B5EF4-FFF2-40B4-BE49-F238E27FC236}">
                <a16:creationId xmlns:a16="http://schemas.microsoft.com/office/drawing/2014/main" id="{314610E8-FCEB-0B40-9369-15701813C6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267200"/>
            <a:ext cx="0" cy="12192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601" name="Object 52">
            <a:extLst>
              <a:ext uri="{FF2B5EF4-FFF2-40B4-BE49-F238E27FC236}">
                <a16:creationId xmlns:a16="http://schemas.microsoft.com/office/drawing/2014/main" id="{8DEC5C1D-211E-784E-A5A2-AE7FCEF0CC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6238" y="4525963"/>
          <a:ext cx="258762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7" name="Equation" r:id="rId35" imgW="4978400" imgH="5270500" progId="Equation.3">
                  <p:embed/>
                </p:oleObj>
              </mc:Choice>
              <mc:Fallback>
                <p:oleObj name="Equation" r:id="rId35" imgW="4978400" imgH="52705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4525963"/>
                        <a:ext cx="258762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2" name="Object 53">
            <a:extLst>
              <a:ext uri="{FF2B5EF4-FFF2-40B4-BE49-F238E27FC236}">
                <a16:creationId xmlns:a16="http://schemas.microsoft.com/office/drawing/2014/main" id="{7B942AD9-7C05-6B42-A402-5E495D739B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752975"/>
          <a:ext cx="2730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8" name="Equation" r:id="rId37" imgW="5270500" imgH="5270500" progId="Equation.3">
                  <p:embed/>
                </p:oleObj>
              </mc:Choice>
              <mc:Fallback>
                <p:oleObj name="Equation" r:id="rId37" imgW="5270500" imgH="52705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752975"/>
                        <a:ext cx="2730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3" name="Line 54">
            <a:extLst>
              <a:ext uri="{FF2B5EF4-FFF2-40B4-BE49-F238E27FC236}">
                <a16:creationId xmlns:a16="http://schemas.microsoft.com/office/drawing/2014/main" id="{791594EA-C280-0146-8363-11EB128E0D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9800" y="4124325"/>
            <a:ext cx="533400" cy="2286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604" name="Object 55">
            <a:extLst>
              <a:ext uri="{FF2B5EF4-FFF2-40B4-BE49-F238E27FC236}">
                <a16:creationId xmlns:a16="http://schemas.microsoft.com/office/drawing/2014/main" id="{113007D6-8457-AA46-9D3D-2AB64176DA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4114800"/>
          <a:ext cx="182563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9" name="Equation" r:id="rId39" imgW="3505200" imgH="4978400" progId="Equation.3">
                  <p:embed/>
                </p:oleObj>
              </mc:Choice>
              <mc:Fallback>
                <p:oleObj name="Equation" r:id="rId39" imgW="3505200" imgH="49784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114800"/>
                        <a:ext cx="182563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5" name="Object 56">
            <a:extLst>
              <a:ext uri="{FF2B5EF4-FFF2-40B4-BE49-F238E27FC236}">
                <a16:creationId xmlns:a16="http://schemas.microsoft.com/office/drawing/2014/main" id="{38285908-E508-A043-9DB9-190F7F70D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038600"/>
          <a:ext cx="2032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0" name="Equation" r:id="rId41" imgW="4686300" imgH="3797300" progId="Equation.3">
                  <p:embed/>
                </p:oleObj>
              </mc:Choice>
              <mc:Fallback>
                <p:oleObj name="Equation" r:id="rId41" imgW="4686300" imgH="37973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038600"/>
                        <a:ext cx="2032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6" name="Line 57">
            <a:extLst>
              <a:ext uri="{FF2B5EF4-FFF2-40B4-BE49-F238E27FC236}">
                <a16:creationId xmlns:a16="http://schemas.microsoft.com/office/drawing/2014/main" id="{0C125967-CB87-BE4F-8C75-45534E0A63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1600" y="4191000"/>
            <a:ext cx="593725" cy="2286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607" name="Object 58">
            <a:extLst>
              <a:ext uri="{FF2B5EF4-FFF2-40B4-BE49-F238E27FC236}">
                <a16:creationId xmlns:a16="http://schemas.microsoft.com/office/drawing/2014/main" id="{CAF7DA06-ED33-6946-9653-185917F46D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4114800"/>
          <a:ext cx="1825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1" name="Equation" r:id="rId43" imgW="3505200" imgH="5270500" progId="Equation.3">
                  <p:embed/>
                </p:oleObj>
              </mc:Choice>
              <mc:Fallback>
                <p:oleObj name="Equation" r:id="rId43" imgW="3505200" imgH="527050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114800"/>
                        <a:ext cx="182563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8" name="Object 59">
            <a:extLst>
              <a:ext uri="{FF2B5EF4-FFF2-40B4-BE49-F238E27FC236}">
                <a16:creationId xmlns:a16="http://schemas.microsoft.com/office/drawing/2014/main" id="{C53CD222-F6ED-DE4D-9732-1E5F4E90E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038600"/>
          <a:ext cx="2032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2" name="Equation" r:id="rId45" imgW="4686300" imgH="3797300" progId="Equation.3">
                  <p:embed/>
                </p:oleObj>
              </mc:Choice>
              <mc:Fallback>
                <p:oleObj name="Equation" r:id="rId45" imgW="4686300" imgH="37973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038600"/>
                        <a:ext cx="2032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9" name="Line 60">
            <a:extLst>
              <a:ext uri="{FF2B5EF4-FFF2-40B4-BE49-F238E27FC236}">
                <a16:creationId xmlns:a16="http://schemas.microsoft.com/office/drawing/2014/main" id="{7EB1D5C1-CB16-684F-A215-1E115CBBD4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9000" y="4124325"/>
            <a:ext cx="533400" cy="2286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610" name="Object 61">
            <a:extLst>
              <a:ext uri="{FF2B5EF4-FFF2-40B4-BE49-F238E27FC236}">
                <a16:creationId xmlns:a16="http://schemas.microsoft.com/office/drawing/2014/main" id="{3CC4D9D6-3619-F645-9FE7-CEDC51F5FC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114800"/>
          <a:ext cx="2127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3" name="Equation" r:id="rId47" imgW="4102100" imgH="5270500" progId="Equation.3">
                  <p:embed/>
                </p:oleObj>
              </mc:Choice>
              <mc:Fallback>
                <p:oleObj name="Equation" r:id="rId47" imgW="4102100" imgH="52705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114800"/>
                        <a:ext cx="2127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1" name="Object 62">
            <a:extLst>
              <a:ext uri="{FF2B5EF4-FFF2-40B4-BE49-F238E27FC236}">
                <a16:creationId xmlns:a16="http://schemas.microsoft.com/office/drawing/2014/main" id="{1B64304C-FD4E-DE45-A10E-161581139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038600"/>
          <a:ext cx="2032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4" name="Equation" r:id="rId49" imgW="4686300" imgH="3797300" progId="Equation.3">
                  <p:embed/>
                </p:oleObj>
              </mc:Choice>
              <mc:Fallback>
                <p:oleObj name="Equation" r:id="rId49" imgW="4686300" imgH="37973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038600"/>
                        <a:ext cx="2032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12" name="Line 63">
            <a:extLst>
              <a:ext uri="{FF2B5EF4-FFF2-40B4-BE49-F238E27FC236}">
                <a16:creationId xmlns:a16="http://schemas.microsoft.com/office/drawing/2014/main" id="{6FB92B42-23E8-8043-8DAE-5CB0B58412F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1400" y="4124325"/>
            <a:ext cx="533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6613" name="Object 64">
            <a:extLst>
              <a:ext uri="{FF2B5EF4-FFF2-40B4-BE49-F238E27FC236}">
                <a16:creationId xmlns:a16="http://schemas.microsoft.com/office/drawing/2014/main" id="{8D99D1DC-EECC-104F-B046-50CE6F459E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4114800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5" name="Equation" r:id="rId50" imgW="4102100" imgH="4978400" progId="Equation.3">
                  <p:embed/>
                </p:oleObj>
              </mc:Choice>
              <mc:Fallback>
                <p:oleObj name="Equation" r:id="rId50" imgW="4102100" imgH="49784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114800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4" name="Object 65">
            <a:extLst>
              <a:ext uri="{FF2B5EF4-FFF2-40B4-BE49-F238E27FC236}">
                <a16:creationId xmlns:a16="http://schemas.microsoft.com/office/drawing/2014/main" id="{E39FE62D-77C6-E145-B6B9-90B291A05D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4038600"/>
          <a:ext cx="20320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" name="Equation" r:id="rId52" imgW="4686300" imgH="3797300" progId="Equation.3">
                  <p:embed/>
                </p:oleObj>
              </mc:Choice>
              <mc:Fallback>
                <p:oleObj name="Equation" r:id="rId52" imgW="4686300" imgH="37973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038600"/>
                        <a:ext cx="20320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15" name="Text Box 66">
            <a:extLst>
              <a:ext uri="{FF2B5EF4-FFF2-40B4-BE49-F238E27FC236}">
                <a16:creationId xmlns:a16="http://schemas.microsoft.com/office/drawing/2014/main" id="{9490FBC1-DDF4-EB44-9347-998748C01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209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(</a:t>
            </a:r>
            <a:r>
              <a:rPr kumimoji="1" lang="zh-CN" altLang="en-US" sz="1800" b="1">
                <a:latin typeface="Times New Roman" panose="02020603050405020304" pitchFamily="18" charset="0"/>
              </a:rPr>
              <a:t>状态）</a:t>
            </a:r>
          </a:p>
        </p:txBody>
      </p:sp>
      <p:sp>
        <p:nvSpPr>
          <p:cNvPr id="66616" name="Text Box 67">
            <a:extLst>
              <a:ext uri="{FF2B5EF4-FFF2-40B4-BE49-F238E27FC236}">
                <a16:creationId xmlns:a16="http://schemas.microsoft.com/office/drawing/2014/main" id="{7D703FAA-9393-F647-93F7-FEF42E15B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8242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(</a:t>
            </a:r>
            <a:r>
              <a:rPr kumimoji="1" lang="zh-CN" altLang="en-US" sz="1800" b="1">
                <a:latin typeface="Times New Roman" panose="02020603050405020304" pitchFamily="18" charset="0"/>
              </a:rPr>
              <a:t>阈值）</a:t>
            </a:r>
          </a:p>
        </p:txBody>
      </p:sp>
      <p:sp>
        <p:nvSpPr>
          <p:cNvPr id="66617" name="Text Box 68">
            <a:extLst>
              <a:ext uri="{FF2B5EF4-FFF2-40B4-BE49-F238E27FC236}">
                <a16:creationId xmlns:a16="http://schemas.microsoft.com/office/drawing/2014/main" id="{98015F90-34FE-7F4D-97B2-F251F9F9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8148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1800" b="1">
                <a:latin typeface="Times New Roman" panose="02020603050405020304" pitchFamily="18" charset="0"/>
              </a:rPr>
              <a:t>（连接权值）</a:t>
            </a:r>
          </a:p>
        </p:txBody>
      </p:sp>
      <p:graphicFrame>
        <p:nvGraphicFramePr>
          <p:cNvPr id="66618" name="Object 69">
            <a:extLst>
              <a:ext uri="{FF2B5EF4-FFF2-40B4-BE49-F238E27FC236}">
                <a16:creationId xmlns:a16="http://schemas.microsoft.com/office/drawing/2014/main" id="{EB01A7D8-252C-9D44-8729-1EA0A7A74A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3850" y="3702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7" name="Equation" r:id="rId53" imgW="2628900" imgH="4978400" progId="Equation.3">
                  <p:embed/>
                </p:oleObj>
              </mc:Choice>
              <mc:Fallback>
                <p:oleObj name="Equation" r:id="rId53" imgW="2628900" imgH="49784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50" y="3702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619" name="Group 70">
            <a:extLst>
              <a:ext uri="{FF2B5EF4-FFF2-40B4-BE49-F238E27FC236}">
                <a16:creationId xmlns:a16="http://schemas.microsoft.com/office/drawing/2014/main" id="{05019A21-1F44-DE42-945D-DD93673E7F5C}"/>
              </a:ext>
            </a:extLst>
          </p:cNvPr>
          <p:cNvGrpSpPr>
            <a:grpSpLocks/>
          </p:cNvGrpSpPr>
          <p:nvPr/>
        </p:nvGrpSpPr>
        <p:grpSpPr bwMode="auto">
          <a:xfrm>
            <a:off x="1362075" y="3679825"/>
            <a:ext cx="5410200" cy="1219200"/>
            <a:chOff x="1104" y="2072"/>
            <a:chExt cx="3408" cy="768"/>
          </a:xfrm>
        </p:grpSpPr>
        <p:sp>
          <p:nvSpPr>
            <p:cNvPr id="66623" name="Line 71">
              <a:extLst>
                <a:ext uri="{FF2B5EF4-FFF2-40B4-BE49-F238E27FC236}">
                  <a16:creationId xmlns:a16="http://schemas.microsoft.com/office/drawing/2014/main" id="{0ECE520E-B12B-154C-83D7-2D0A3934AD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2" y="2358"/>
              <a:ext cx="480" cy="48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4" name="Line 72">
              <a:extLst>
                <a:ext uri="{FF2B5EF4-FFF2-40B4-BE49-F238E27FC236}">
                  <a16:creationId xmlns:a16="http://schemas.microsoft.com/office/drawing/2014/main" id="{06E62FC1-B4E9-7D48-9F9A-D0368438DA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2072"/>
              <a:ext cx="38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5" name="Line 73">
              <a:extLst>
                <a:ext uri="{FF2B5EF4-FFF2-40B4-BE49-F238E27FC236}">
                  <a16:creationId xmlns:a16="http://schemas.microsoft.com/office/drawing/2014/main" id="{733984FA-939D-F945-A2A1-020B1F900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072"/>
              <a:ext cx="0" cy="7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6" name="Line 74">
              <a:extLst>
                <a:ext uri="{FF2B5EF4-FFF2-40B4-BE49-F238E27FC236}">
                  <a16:creationId xmlns:a16="http://schemas.microsoft.com/office/drawing/2014/main" id="{DB11FA38-14DB-FA42-AC1E-A76F8D7D0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400"/>
              <a:ext cx="240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7" name="Line 75">
              <a:extLst>
                <a:ext uri="{FF2B5EF4-FFF2-40B4-BE49-F238E27FC236}">
                  <a16:creationId xmlns:a16="http://schemas.microsoft.com/office/drawing/2014/main" id="{E70C702E-6094-7840-9FB6-504CDDBD2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2400"/>
              <a:ext cx="384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8" name="Line 76">
              <a:extLst>
                <a:ext uri="{FF2B5EF4-FFF2-40B4-BE49-F238E27FC236}">
                  <a16:creationId xmlns:a16="http://schemas.microsoft.com/office/drawing/2014/main" id="{5B595A10-0BC1-424E-A048-022C5CF55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832"/>
              <a:ext cx="2928" cy="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8861" name="Oval 77">
            <a:extLst>
              <a:ext uri="{FF2B5EF4-FFF2-40B4-BE49-F238E27FC236}">
                <a16:creationId xmlns:a16="http://schemas.microsoft.com/office/drawing/2014/main" id="{574F74A1-529E-9A41-9658-160ED805D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286000"/>
            <a:ext cx="1581150" cy="3733800"/>
          </a:xfrm>
          <a:prstGeom prst="ellips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kumimoji="1" lang="zh-CN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621" name="Rectangle 78">
            <a:extLst>
              <a:ext uri="{FF2B5EF4-FFF2-40B4-BE49-F238E27FC236}">
                <a16:creationId xmlns:a16="http://schemas.microsoft.com/office/drawing/2014/main" id="{B3D019CA-37A2-454A-BE56-2D1C47CDE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66622" name="Rectangle 81">
            <a:extLst>
              <a:ext uri="{FF2B5EF4-FFF2-40B4-BE49-F238E27FC236}">
                <a16:creationId xmlns:a16="http://schemas.microsoft.com/office/drawing/2014/main" id="{A7B75DA9-A5F3-804A-948D-41B0B0860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90600"/>
            <a:ext cx="8642350" cy="5400675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700" b="1">
                <a:latin typeface="Times New Roman" panose="02020603050405020304" pitchFamily="18" charset="0"/>
              </a:rPr>
              <a:t>1. </a:t>
            </a:r>
            <a:r>
              <a:rPr kumimoji="1" lang="zh-CN" altLang="en-US" sz="2700" b="1"/>
              <a:t>离散</a:t>
            </a:r>
            <a:r>
              <a:rPr kumimoji="1" lang="en-US" altLang="zh-CN" sz="27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神经网络模型</a:t>
            </a:r>
          </a:p>
          <a:p>
            <a:pPr eaLnBrk="1" hangingPunct="1">
              <a:buSzPct val="60000"/>
              <a:buFont typeface="Wingdings" pitchFamily="2" charset="2"/>
              <a:buChar char="n"/>
            </a:pPr>
            <a:r>
              <a:rPr kumimoji="1" lang="zh-CN" altLang="en-US" sz="2600" b="1"/>
              <a:t>网络结构：</a:t>
            </a:r>
          </a:p>
        </p:txBody>
      </p:sp>
    </p:spTree>
  </p:cSld>
  <p:clrMapOvr>
    <a:masterClrMapping/>
  </p:clrMapOvr>
  <p:transition advTm="35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8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8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6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>
            <a:extLst>
              <a:ext uri="{FF2B5EF4-FFF2-40B4-BE49-F238E27FC236}">
                <a16:creationId xmlns:a16="http://schemas.microsoft.com/office/drawing/2014/main" id="{0E9A8113-CE98-5C42-BA0D-93BECA97A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2799C80-93C8-1549-82D2-F3D12B03C22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7587" name="Oval 2">
            <a:extLst>
              <a:ext uri="{FF2B5EF4-FFF2-40B4-BE49-F238E27FC236}">
                <a16:creationId xmlns:a16="http://schemas.microsoft.com/office/drawing/2014/main" id="{234FFA9E-31C5-2F4B-B8E4-4D40D1DD3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3263900"/>
            <a:ext cx="11430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67588" name="Line 3">
            <a:extLst>
              <a:ext uri="{FF2B5EF4-FFF2-40B4-BE49-F238E27FC236}">
                <a16:creationId xmlns:a16="http://schemas.microsoft.com/office/drawing/2014/main" id="{834E7479-86A2-7743-B984-05B1DE8B1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21971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9" name="Line 4">
            <a:extLst>
              <a:ext uri="{FF2B5EF4-FFF2-40B4-BE49-F238E27FC236}">
                <a16:creationId xmlns:a16="http://schemas.microsoft.com/office/drawing/2014/main" id="{CC8C936A-C426-404A-85E8-CAE493CB0D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338" y="4102100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0" name="Line 5">
            <a:extLst>
              <a:ext uri="{FF2B5EF4-FFF2-40B4-BE49-F238E27FC236}">
                <a16:creationId xmlns:a16="http://schemas.microsoft.com/office/drawing/2014/main" id="{71330035-533A-714F-BBFA-1965B6A286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42545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6">
            <a:extLst>
              <a:ext uri="{FF2B5EF4-FFF2-40B4-BE49-F238E27FC236}">
                <a16:creationId xmlns:a16="http://schemas.microsoft.com/office/drawing/2014/main" id="{899EC977-05C7-474E-971B-5501DA4037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90738" y="41021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Text Box 10">
            <a:extLst>
              <a:ext uri="{FF2B5EF4-FFF2-40B4-BE49-F238E27FC236}">
                <a16:creationId xmlns:a16="http://schemas.microsoft.com/office/drawing/2014/main" id="{A1A3354D-C087-864E-8508-54B2FB9DB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44069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…</a:t>
            </a:r>
          </a:p>
        </p:txBody>
      </p:sp>
      <p:graphicFrame>
        <p:nvGraphicFramePr>
          <p:cNvPr id="67593" name="Object 11">
            <a:extLst>
              <a:ext uri="{FF2B5EF4-FFF2-40B4-BE49-F238E27FC236}">
                <a16:creationId xmlns:a16="http://schemas.microsoft.com/office/drawing/2014/main" id="{6C7D8CE2-8DA1-FD4E-8CF5-8D18CD9CA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4938" y="3365500"/>
          <a:ext cx="508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5" name="Equation" r:id="rId3" imgW="330200" imgH="215900" progId="Equation.3">
                  <p:embed/>
                </p:oleObj>
              </mc:Choice>
              <mc:Fallback>
                <p:oleObj name="Equation" r:id="rId3" imgW="330200" imgH="215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3365500"/>
                        <a:ext cx="508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4" name="Object 12">
            <a:extLst>
              <a:ext uri="{FF2B5EF4-FFF2-40B4-BE49-F238E27FC236}">
                <a16:creationId xmlns:a16="http://schemas.microsoft.com/office/drawing/2014/main" id="{B87B1700-FFB8-E74B-9226-4830E6997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5588" y="3841750"/>
          <a:ext cx="4127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6" name="Equation" r:id="rId5" imgW="6146800" imgH="4978400" progId="Equation.3">
                  <p:embed/>
                </p:oleObj>
              </mc:Choice>
              <mc:Fallback>
                <p:oleObj name="Equation" r:id="rId5" imgW="6146800" imgH="4978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3841750"/>
                        <a:ext cx="4127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5" name="Line 13">
            <a:extLst>
              <a:ext uri="{FF2B5EF4-FFF2-40B4-BE49-F238E27FC236}">
                <a16:creationId xmlns:a16="http://schemas.microsoft.com/office/drawing/2014/main" id="{C35A435C-838B-0943-A5DC-A9DF884A8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0138" y="37973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9822" name="Object 14">
            <a:extLst>
              <a:ext uri="{FF2B5EF4-FFF2-40B4-BE49-F238E27FC236}">
                <a16:creationId xmlns:a16="http://schemas.microsoft.com/office/drawing/2014/main" id="{16C7263A-FD3B-1348-BF41-526F9555C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5388" y="2738438"/>
          <a:ext cx="4494212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7" name="公式" r:id="rId7" imgW="39497000" imgH="10528300" progId="Equation.3">
                  <p:embed/>
                </p:oleObj>
              </mc:Choice>
              <mc:Fallback>
                <p:oleObj name="公式" r:id="rId7" imgW="39497000" imgH="10528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8" y="2738438"/>
                        <a:ext cx="4494212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>
            <a:extLst>
              <a:ext uri="{FF2B5EF4-FFF2-40B4-BE49-F238E27FC236}">
                <a16:creationId xmlns:a16="http://schemas.microsoft.com/office/drawing/2014/main" id="{103610D9-2007-EB4E-8371-6AAEE1E40FE9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962400"/>
            <a:ext cx="2209800" cy="657225"/>
            <a:chOff x="3312" y="1968"/>
            <a:chExt cx="1392" cy="414"/>
          </a:xfrm>
        </p:grpSpPr>
        <p:sp>
          <p:nvSpPr>
            <p:cNvPr id="67633" name="AutoShape 16" descr="再生纸">
              <a:extLst>
                <a:ext uri="{FF2B5EF4-FFF2-40B4-BE49-F238E27FC236}">
                  <a16:creationId xmlns:a16="http://schemas.microsoft.com/office/drawing/2014/main" id="{1AC12402-6F58-2646-9C3E-15BB8B52F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16"/>
              <a:ext cx="1392" cy="336"/>
            </a:xfrm>
            <a:prstGeom prst="roundRect">
              <a:avLst>
                <a:gd name="adj" fmla="val 16667"/>
              </a:avLst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1">
                  <a:latin typeface="Times New Roman" panose="02020603050405020304" pitchFamily="18" charset="0"/>
                </a:rPr>
                <a:t>    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注：</a:t>
              </a:r>
            </a:p>
          </p:txBody>
        </p:sp>
        <p:graphicFrame>
          <p:nvGraphicFramePr>
            <p:cNvPr id="67634" name="Object 17">
              <a:extLst>
                <a:ext uri="{FF2B5EF4-FFF2-40B4-BE49-F238E27FC236}">
                  <a16:creationId xmlns:a16="http://schemas.microsoft.com/office/drawing/2014/main" id="{74B02972-0860-FF4B-A1DA-4C15ECA4B6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38" name="Equation" r:id="rId10" imgW="7315200" imgH="5270500" progId="Equation.3">
                    <p:embed/>
                  </p:oleObj>
                </mc:Choice>
                <mc:Fallback>
                  <p:oleObj name="Equation" r:id="rId10" imgW="7315200" imgH="52705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598" name="Oval 19">
            <a:extLst>
              <a:ext uri="{FF2B5EF4-FFF2-40B4-BE49-F238E27FC236}">
                <a16:creationId xmlns:a16="http://schemas.microsoft.com/office/drawing/2014/main" id="{D76EF67C-AF1F-5742-82DE-BB912596F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3263900"/>
            <a:ext cx="1143000" cy="9906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67599" name="Line 20">
            <a:extLst>
              <a:ext uri="{FF2B5EF4-FFF2-40B4-BE49-F238E27FC236}">
                <a16:creationId xmlns:a16="http://schemas.microsoft.com/office/drawing/2014/main" id="{0ADCF625-EE36-814F-A6FD-ED07030E9C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2197100"/>
            <a:ext cx="0" cy="1066800"/>
          </a:xfrm>
          <a:prstGeom prst="line">
            <a:avLst/>
          </a:prstGeom>
          <a:noFill/>
          <a:ln w="15875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0" name="Line 21">
            <a:extLst>
              <a:ext uri="{FF2B5EF4-FFF2-40B4-BE49-F238E27FC236}">
                <a16:creationId xmlns:a16="http://schemas.microsoft.com/office/drawing/2014/main" id="{AEB9BA11-0CA8-EC4D-8F39-231EF6D300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338" y="4102100"/>
            <a:ext cx="533400" cy="914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1" name="Line 22">
            <a:extLst>
              <a:ext uri="{FF2B5EF4-FFF2-40B4-BE49-F238E27FC236}">
                <a16:creationId xmlns:a16="http://schemas.microsoft.com/office/drawing/2014/main" id="{5BD3C2E8-B959-1446-86D5-8A1A24FA5F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4254500"/>
            <a:ext cx="0" cy="1219200"/>
          </a:xfrm>
          <a:prstGeom prst="line">
            <a:avLst/>
          </a:prstGeom>
          <a:noFill/>
          <a:ln w="1587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2" name="Line 23">
            <a:extLst>
              <a:ext uri="{FF2B5EF4-FFF2-40B4-BE49-F238E27FC236}">
                <a16:creationId xmlns:a16="http://schemas.microsoft.com/office/drawing/2014/main" id="{2FFA9574-D126-7341-93B2-21665AD88F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90738" y="4102100"/>
            <a:ext cx="533400" cy="228600"/>
          </a:xfrm>
          <a:prstGeom prst="line">
            <a:avLst/>
          </a:prstGeom>
          <a:noFill/>
          <a:ln w="15875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7603" name="Object 24">
            <a:extLst>
              <a:ext uri="{FF2B5EF4-FFF2-40B4-BE49-F238E27FC236}">
                <a16:creationId xmlns:a16="http://schemas.microsoft.com/office/drawing/2014/main" id="{3E1A864C-A7EE-124E-88A3-8EB457549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5788" y="2133600"/>
          <a:ext cx="3540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9" name="Equation" r:id="rId12" imgW="3505200" imgH="5270500" progId="Equation.3">
                  <p:embed/>
                </p:oleObj>
              </mc:Choice>
              <mc:Fallback>
                <p:oleObj name="Equation" r:id="rId12" imgW="3505200" imgH="5270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2133600"/>
                        <a:ext cx="3540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4" name="Object 25">
            <a:extLst>
              <a:ext uri="{FF2B5EF4-FFF2-40B4-BE49-F238E27FC236}">
                <a16:creationId xmlns:a16="http://schemas.microsoft.com/office/drawing/2014/main" id="{5FD399D2-71E5-C641-84A0-9CCFE7B65B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4038600"/>
          <a:ext cx="301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0" name="Equation" r:id="rId14" imgW="3505200" imgH="5270500" progId="Equation.3">
                  <p:embed/>
                </p:oleObj>
              </mc:Choice>
              <mc:Fallback>
                <p:oleObj name="Equation" r:id="rId14" imgW="3505200" imgH="52705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038600"/>
                        <a:ext cx="3016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5" name="Object 26">
            <a:extLst>
              <a:ext uri="{FF2B5EF4-FFF2-40B4-BE49-F238E27FC236}">
                <a16:creationId xmlns:a16="http://schemas.microsoft.com/office/drawing/2014/main" id="{9B36811A-950D-1B41-A9E1-4E2E1839B7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495800"/>
          <a:ext cx="468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1" name="Equation" r:id="rId16" imgW="5270500" imgH="5270500" progId="Equation.3">
                  <p:embed/>
                </p:oleObj>
              </mc:Choice>
              <mc:Fallback>
                <p:oleObj name="Equation" r:id="rId16" imgW="5270500" imgH="5270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495800"/>
                        <a:ext cx="4683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6" name="Text Box 27">
            <a:extLst>
              <a:ext uri="{FF2B5EF4-FFF2-40B4-BE49-F238E27FC236}">
                <a16:creationId xmlns:a16="http://schemas.microsoft.com/office/drawing/2014/main" id="{7341198D-37A2-5C45-A4C8-FBC7651A8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44069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…</a:t>
            </a:r>
          </a:p>
        </p:txBody>
      </p:sp>
      <p:graphicFrame>
        <p:nvGraphicFramePr>
          <p:cNvPr id="67607" name="Object 28">
            <a:extLst>
              <a:ext uri="{FF2B5EF4-FFF2-40B4-BE49-F238E27FC236}">
                <a16:creationId xmlns:a16="http://schemas.microsoft.com/office/drawing/2014/main" id="{46633CF8-D193-A54B-BA38-DA65F3847D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5588" y="3841750"/>
          <a:ext cx="4127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2" name="Equation" r:id="rId18" imgW="6146800" imgH="4978400" progId="Equation.3">
                  <p:embed/>
                </p:oleObj>
              </mc:Choice>
              <mc:Fallback>
                <p:oleObj name="Equation" r:id="rId18" imgW="6146800" imgH="49784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3841750"/>
                        <a:ext cx="4127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8" name="Line 29">
            <a:extLst>
              <a:ext uri="{FF2B5EF4-FFF2-40B4-BE49-F238E27FC236}">
                <a16:creationId xmlns:a16="http://schemas.microsoft.com/office/drawing/2014/main" id="{F217723A-3C9B-2145-A0A5-3A6F28507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0138" y="37973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9839" name="Object 31">
            <a:extLst>
              <a:ext uri="{FF2B5EF4-FFF2-40B4-BE49-F238E27FC236}">
                <a16:creationId xmlns:a16="http://schemas.microsoft.com/office/drawing/2014/main" id="{6D7852DC-C1FE-844F-B861-E10AD41B9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863" y="5130800"/>
          <a:ext cx="22129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3" name="公式" r:id="rId19" imgW="24282400" imgH="9944100" progId="Equation.3">
                  <p:embed/>
                </p:oleObj>
              </mc:Choice>
              <mc:Fallback>
                <p:oleObj name="公式" r:id="rId19" imgW="24282400" imgH="99441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5130800"/>
                        <a:ext cx="22129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40" name="Object 32">
            <a:extLst>
              <a:ext uri="{FF2B5EF4-FFF2-40B4-BE49-F238E27FC236}">
                <a16:creationId xmlns:a16="http://schemas.microsoft.com/office/drawing/2014/main" id="{EEDDC270-1F51-D04F-91D3-696CE39BA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105400"/>
          <a:ext cx="223996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4" name="Equation" r:id="rId21" imgW="24574500" imgH="10528300" progId="Equation.3">
                  <p:embed/>
                </p:oleObj>
              </mc:Choice>
              <mc:Fallback>
                <p:oleObj name="Equation" r:id="rId21" imgW="24574500" imgH="105283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105400"/>
                        <a:ext cx="223996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41" name="AutoShape 33">
            <a:extLst>
              <a:ext uri="{FF2B5EF4-FFF2-40B4-BE49-F238E27FC236}">
                <a16:creationId xmlns:a16="http://schemas.microsoft.com/office/drawing/2014/main" id="{90209281-BF87-B94C-BA68-6E42DD07BC6D}"/>
              </a:ext>
            </a:extLst>
          </p:cNvPr>
          <p:cNvSpPr>
            <a:spLocks/>
          </p:cNvSpPr>
          <p:nvPr/>
        </p:nvSpPr>
        <p:spPr bwMode="auto">
          <a:xfrm>
            <a:off x="2971800" y="4764088"/>
            <a:ext cx="5867400" cy="1600200"/>
          </a:xfrm>
          <a:prstGeom prst="borderCallout2">
            <a:avLst>
              <a:gd name="adj1" fmla="val 7144"/>
              <a:gd name="adj2" fmla="val -1301"/>
              <a:gd name="adj3" fmla="val 7144"/>
              <a:gd name="adj4" fmla="val -10662"/>
              <a:gd name="adj5" fmla="val -68653"/>
              <a:gd name="adj6" fmla="val -20375"/>
            </a:avLst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9842" name="Text Box 34">
            <a:extLst>
              <a:ext uri="{FF2B5EF4-FFF2-40B4-BE49-F238E27FC236}">
                <a16:creationId xmlns:a16="http://schemas.microsoft.com/office/drawing/2014/main" id="{D9B15392-C463-7B4A-8C16-C9BC406BB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334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或</a:t>
            </a:r>
          </a:p>
        </p:txBody>
      </p:sp>
      <p:graphicFrame>
        <p:nvGraphicFramePr>
          <p:cNvPr id="67613" name="Object 36">
            <a:extLst>
              <a:ext uri="{FF2B5EF4-FFF2-40B4-BE49-F238E27FC236}">
                <a16:creationId xmlns:a16="http://schemas.microsoft.com/office/drawing/2014/main" id="{7C9D37EC-B875-E840-B8F9-FA93F6CA43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950" y="4114800"/>
          <a:ext cx="488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5" name="Equation" r:id="rId23" imgW="4978400" imgH="5270500" progId="Equation.3">
                  <p:embed/>
                </p:oleObj>
              </mc:Choice>
              <mc:Fallback>
                <p:oleObj name="Equation" r:id="rId23" imgW="4978400" imgH="52705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114800"/>
                        <a:ext cx="48895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4" name="Object 37">
            <a:extLst>
              <a:ext uri="{FF2B5EF4-FFF2-40B4-BE49-F238E27FC236}">
                <a16:creationId xmlns:a16="http://schemas.microsoft.com/office/drawing/2014/main" id="{5AADD6D0-4682-5046-898F-F9F3E9FF72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013" y="4940300"/>
          <a:ext cx="3317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6" name="Equation" r:id="rId25" imgW="3505200" imgH="4978400" progId="Equation.3">
                  <p:embed/>
                </p:oleObj>
              </mc:Choice>
              <mc:Fallback>
                <p:oleObj name="Equation" r:id="rId25" imgW="3505200" imgH="49784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4940300"/>
                        <a:ext cx="3317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5" name="Object 38">
            <a:extLst>
              <a:ext uri="{FF2B5EF4-FFF2-40B4-BE49-F238E27FC236}">
                <a16:creationId xmlns:a16="http://schemas.microsoft.com/office/drawing/2014/main" id="{A871CF61-31A9-3249-A163-4898035C31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6688" y="5429250"/>
          <a:ext cx="4000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7" name="Equation" r:id="rId27" imgW="4102100" imgH="5270500" progId="Equation.3">
                  <p:embed/>
                </p:oleObj>
              </mc:Choice>
              <mc:Fallback>
                <p:oleObj name="Equation" r:id="rId27" imgW="4102100" imgH="52705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5429250"/>
                        <a:ext cx="4000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6" name="Object 39">
            <a:extLst>
              <a:ext uri="{FF2B5EF4-FFF2-40B4-BE49-F238E27FC236}">
                <a16:creationId xmlns:a16="http://schemas.microsoft.com/office/drawing/2014/main" id="{788DA0EC-086D-2C4A-AA58-CA429A3E6A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3394075"/>
          <a:ext cx="508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8" name="Equation" r:id="rId29" imgW="330200" imgH="215900" progId="Equation.3">
                  <p:embed/>
                </p:oleObj>
              </mc:Choice>
              <mc:Fallback>
                <p:oleObj name="Equation" r:id="rId29" imgW="330200" imgH="2159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394075"/>
                        <a:ext cx="508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48" name="Object 40">
            <a:extLst>
              <a:ext uri="{FF2B5EF4-FFF2-40B4-BE49-F238E27FC236}">
                <a16:creationId xmlns:a16="http://schemas.microsoft.com/office/drawing/2014/main" id="{5108820F-EA82-F240-95BB-709025832F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3394075"/>
          <a:ext cx="508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9" name="Equation" r:id="rId31" imgW="330200" imgH="215900" progId="Equation.3">
                  <p:embed/>
                </p:oleObj>
              </mc:Choice>
              <mc:Fallback>
                <p:oleObj name="Equation" r:id="rId31" imgW="330200" imgH="2159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394075"/>
                        <a:ext cx="508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1">
            <a:extLst>
              <a:ext uri="{FF2B5EF4-FFF2-40B4-BE49-F238E27FC236}">
                <a16:creationId xmlns:a16="http://schemas.microsoft.com/office/drawing/2014/main" id="{1024D8B3-9869-6A4C-9D23-0F6954B447E8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2286000"/>
            <a:ext cx="1333500" cy="1371600"/>
            <a:chOff x="3636" y="792"/>
            <a:chExt cx="840" cy="864"/>
          </a:xfrm>
        </p:grpSpPr>
        <p:sp>
          <p:nvSpPr>
            <p:cNvPr id="67631" name="Text Box 42">
              <a:extLst>
                <a:ext uri="{FF2B5EF4-FFF2-40B4-BE49-F238E27FC236}">
                  <a16:creationId xmlns:a16="http://schemas.microsoft.com/office/drawing/2014/main" id="{6B0B7B10-C9CA-814B-95C8-D2CB11A5B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6" y="792"/>
              <a:ext cx="8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连接权</a:t>
              </a:r>
            </a:p>
          </p:txBody>
        </p:sp>
        <p:sp>
          <p:nvSpPr>
            <p:cNvPr id="67632" name="Oval 43">
              <a:extLst>
                <a:ext uri="{FF2B5EF4-FFF2-40B4-BE49-F238E27FC236}">
                  <a16:creationId xmlns:a16="http://schemas.microsoft.com/office/drawing/2014/main" id="{590B28FD-186E-704D-A24E-000045C1B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224"/>
              <a:ext cx="276" cy="43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</p:grpSp>
      <p:grpSp>
        <p:nvGrpSpPr>
          <p:cNvPr id="4" name="Group 44">
            <a:extLst>
              <a:ext uri="{FF2B5EF4-FFF2-40B4-BE49-F238E27FC236}">
                <a16:creationId xmlns:a16="http://schemas.microsoft.com/office/drawing/2014/main" id="{29D7B4E8-DEBD-2943-B1CB-B400F9606D79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295525"/>
            <a:ext cx="1524000" cy="1371600"/>
            <a:chOff x="4428" y="804"/>
            <a:chExt cx="960" cy="864"/>
          </a:xfrm>
        </p:grpSpPr>
        <p:sp>
          <p:nvSpPr>
            <p:cNvPr id="67629" name="Text Box 45">
              <a:extLst>
                <a:ext uri="{FF2B5EF4-FFF2-40B4-BE49-F238E27FC236}">
                  <a16:creationId xmlns:a16="http://schemas.microsoft.com/office/drawing/2014/main" id="{1D9A868B-4B52-684A-85D6-608248B38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" y="804"/>
              <a:ext cx="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阈值</a:t>
              </a:r>
            </a:p>
          </p:txBody>
        </p:sp>
        <p:sp>
          <p:nvSpPr>
            <p:cNvPr id="67630" name="Oval 46">
              <a:extLst>
                <a:ext uri="{FF2B5EF4-FFF2-40B4-BE49-F238E27FC236}">
                  <a16:creationId xmlns:a16="http://schemas.microsoft.com/office/drawing/2014/main" id="{24985240-35F6-3143-9FFA-28C9C31C3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236"/>
              <a:ext cx="276" cy="43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</p:grpSp>
      <p:sp>
        <p:nvSpPr>
          <p:cNvPr id="67620" name="Rectangle 49">
            <a:extLst>
              <a:ext uri="{FF2B5EF4-FFF2-40B4-BE49-F238E27FC236}">
                <a16:creationId xmlns:a16="http://schemas.microsoft.com/office/drawing/2014/main" id="{0F617E90-2BD7-634B-A64C-C59588134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67621" name="Text Box 50">
            <a:extLst>
              <a:ext uri="{FF2B5EF4-FFF2-40B4-BE49-F238E27FC236}">
                <a16:creationId xmlns:a16="http://schemas.microsoft.com/office/drawing/2014/main" id="{461F2B93-C0B8-9242-9C72-8043CC117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7973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67622" name="Rectangle 51">
            <a:extLst>
              <a:ext uri="{FF2B5EF4-FFF2-40B4-BE49-F238E27FC236}">
                <a16:creationId xmlns:a16="http://schemas.microsoft.com/office/drawing/2014/main" id="{C2D296CD-A1B1-A543-8DF0-0A0D17BB4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11493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1" lang="en-US" altLang="zh-CN" b="1">
                <a:latin typeface="Times New Roman" panose="02020603050405020304" pitchFamily="18" charset="0"/>
              </a:rPr>
              <a:t>1.  </a:t>
            </a:r>
            <a:r>
              <a:rPr kumimoji="1" lang="zh-CN" altLang="en-US" b="1">
                <a:latin typeface="Times New Roman" panose="02020603050405020304" pitchFamily="18" charset="0"/>
              </a:rPr>
              <a:t>离散</a:t>
            </a:r>
            <a:r>
              <a:rPr kumimoji="1" lang="en-US" altLang="zh-CN" b="1">
                <a:latin typeface="Times New Roman" panose="02020603050405020304" pitchFamily="18" charset="0"/>
              </a:rPr>
              <a:t>Hopfield</a:t>
            </a:r>
            <a:r>
              <a:rPr kumimoji="1" lang="zh-CN" altLang="en-US" b="1">
                <a:latin typeface="Times New Roman" panose="02020603050405020304" pitchFamily="18" charset="0"/>
              </a:rPr>
              <a:t>神经网络模型</a:t>
            </a:r>
          </a:p>
          <a:p>
            <a:pPr eaLnBrk="1" hangingPunct="1">
              <a:buSzPct val="60000"/>
              <a:buFont typeface="Wingdings" pitchFamily="2" charset="2"/>
              <a:buChar char="n"/>
            </a:pPr>
            <a:r>
              <a:rPr kumimoji="1" lang="zh-CN" altLang="en-US" sz="2600" b="1"/>
              <a:t>输入输出关系：</a:t>
            </a:r>
          </a:p>
        </p:txBody>
      </p:sp>
      <p:sp>
        <p:nvSpPr>
          <p:cNvPr id="67623" name="Rectangle 53">
            <a:extLst>
              <a:ext uri="{FF2B5EF4-FFF2-40B4-BE49-F238E27FC236}">
                <a16:creationId xmlns:a16="http://schemas.microsoft.com/office/drawing/2014/main" id="{879C2CED-FBEE-9A40-A49F-E80F027E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990600"/>
            <a:ext cx="5410200" cy="1828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67624" name="Object 54">
            <a:extLst>
              <a:ext uri="{FF2B5EF4-FFF2-40B4-BE49-F238E27FC236}">
                <a16:creationId xmlns:a16="http://schemas.microsoft.com/office/drawing/2014/main" id="{25D0D649-C45B-574E-B6D6-4D2B2493F4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1738" y="1095375"/>
          <a:ext cx="48577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0" name="公式" r:id="rId33" imgW="38036500" imgH="5270500" progId="Equation.3">
                  <p:embed/>
                </p:oleObj>
              </mc:Choice>
              <mc:Fallback>
                <p:oleObj name="公式" r:id="rId33" imgW="38036500" imgH="527050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38" y="1095375"/>
                        <a:ext cx="485775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25" name="Object 55">
            <a:extLst>
              <a:ext uri="{FF2B5EF4-FFF2-40B4-BE49-F238E27FC236}">
                <a16:creationId xmlns:a16="http://schemas.microsoft.com/office/drawing/2014/main" id="{A730B6F2-8104-8246-85DF-140CE5A8C2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676400"/>
          <a:ext cx="23733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1" name="公式" r:id="rId35" imgW="1625600" imgH="266700" progId="Equation.3">
                  <p:embed/>
                </p:oleObj>
              </mc:Choice>
              <mc:Fallback>
                <p:oleObj name="公式" r:id="rId35" imgW="1625600" imgH="2667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676400"/>
                        <a:ext cx="23733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26" name="Object 56">
            <a:extLst>
              <a:ext uri="{FF2B5EF4-FFF2-40B4-BE49-F238E27FC236}">
                <a16:creationId xmlns:a16="http://schemas.microsoft.com/office/drawing/2014/main" id="{2A6A6583-5075-6A4D-9BC8-A6EAB5BF38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3788" y="1687513"/>
          <a:ext cx="23717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2" name="公式" r:id="rId37" imgW="1625600" imgH="266700" progId="Equation.3">
                  <p:embed/>
                </p:oleObj>
              </mc:Choice>
              <mc:Fallback>
                <p:oleObj name="公式" r:id="rId37" imgW="1625600" imgH="2667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788" y="1687513"/>
                        <a:ext cx="23717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27" name="Object 57">
            <a:extLst>
              <a:ext uri="{FF2B5EF4-FFF2-40B4-BE49-F238E27FC236}">
                <a16:creationId xmlns:a16="http://schemas.microsoft.com/office/drawing/2014/main" id="{18E9E2F4-D1C4-CF44-96BB-F9F43F9A05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3075" y="2220913"/>
          <a:ext cx="34480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3" name="公式" r:id="rId39" imgW="2540000" imgH="266700" progId="Equation.3">
                  <p:embed/>
                </p:oleObj>
              </mc:Choice>
              <mc:Fallback>
                <p:oleObj name="公式" r:id="rId39" imgW="2540000" imgH="2667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075" y="2220913"/>
                        <a:ext cx="34480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28" name="Object 58">
            <a:extLst>
              <a:ext uri="{FF2B5EF4-FFF2-40B4-BE49-F238E27FC236}">
                <a16:creationId xmlns:a16="http://schemas.microsoft.com/office/drawing/2014/main" id="{F206B4FA-B139-874F-A25A-17A32626F1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2209800"/>
          <a:ext cx="18446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4" name="Equation" r:id="rId41" imgW="914400" imgH="266700" progId="Equation.3">
                  <p:embed/>
                </p:oleObj>
              </mc:Choice>
              <mc:Fallback>
                <p:oleObj name="Equation" r:id="rId41" imgW="914400" imgH="26670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09800"/>
                        <a:ext cx="18446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715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9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41" grpId="0" animBg="1"/>
      <p:bldP spid="1198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3">
            <a:extLst>
              <a:ext uri="{FF2B5EF4-FFF2-40B4-BE49-F238E27FC236}">
                <a16:creationId xmlns:a16="http://schemas.microsoft.com/office/drawing/2014/main" id="{D2D5EB5F-30DA-634F-A932-037D18C3E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F0015EA-A06A-7F46-828F-5EB26957DE7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8611" name="Rectangle 27">
            <a:extLst>
              <a:ext uri="{FF2B5EF4-FFF2-40B4-BE49-F238E27FC236}">
                <a16:creationId xmlns:a16="http://schemas.microsoft.com/office/drawing/2014/main" id="{97AEFB9B-EE7E-EC4A-AD4C-8F671B0E2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76400"/>
            <a:ext cx="8534400" cy="461645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60000"/>
              <a:buFont typeface="Wingdings" pitchFamily="2" charset="2"/>
              <a:buChar char="n"/>
            </a:pPr>
            <a:r>
              <a:rPr kumimoji="1" lang="en-US" altLang="zh-CN" sz="2500" b="1"/>
              <a:t> </a:t>
            </a:r>
            <a:r>
              <a:rPr kumimoji="1" lang="zh-CN" altLang="en-US" sz="2600" b="1"/>
              <a:t>工作方式：</a:t>
            </a:r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buSzPct val="60000"/>
              <a:buFont typeface="Wingdings" pitchFamily="2" charset="2"/>
              <a:buChar char="n"/>
            </a:pPr>
            <a:endParaRPr kumimoji="1" lang="zh-CN" altLang="en-US" sz="2500" b="1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SzPct val="60000"/>
              <a:buFont typeface="Wingdings" pitchFamily="2" charset="2"/>
              <a:buChar char="n"/>
            </a:pPr>
            <a:endParaRPr kumimoji="1" lang="en-US" altLang="zh-CN" sz="2500" b="1"/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4D3A13A7-60E2-4E4A-837F-B0248B57A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22525"/>
            <a:ext cx="3657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00" b="1">
                <a:solidFill>
                  <a:srgbClr val="0033CC"/>
                </a:solidFill>
                <a:latin typeface="Times New Roman" panose="02020603050405020304" pitchFamily="18" charset="0"/>
              </a:rPr>
              <a:t>异步（串行）方式</a:t>
            </a:r>
            <a:r>
              <a:rPr kumimoji="1" lang="en-US" altLang="zh-CN" sz="2600" b="1">
                <a:solidFill>
                  <a:srgbClr val="0033CC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06795FA0-65C1-5240-BE4B-5CD958219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702050"/>
            <a:ext cx="3505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00" b="1">
                <a:latin typeface="Times New Roman" panose="02020603050405020304" pitchFamily="18" charset="0"/>
              </a:rPr>
              <a:t>同步（并行）方式</a:t>
            </a:r>
            <a:r>
              <a:rPr kumimoji="1" lang="en-US" altLang="zh-CN" sz="26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68614" name="Object 6">
            <a:extLst>
              <a:ext uri="{FF2B5EF4-FFF2-40B4-BE49-F238E27FC236}">
                <a16:creationId xmlns:a16="http://schemas.microsoft.com/office/drawing/2014/main" id="{FD994C82-CBDA-514F-9BCF-D0E4F7928D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590800"/>
          <a:ext cx="762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Equation" r:id="rId3" imgW="3797300" imgH="4978400" progId="Equation.3">
                  <p:embed/>
                </p:oleObj>
              </mc:Choice>
              <mc:Fallback>
                <p:oleObj name="Equation" r:id="rId3" imgW="3797300" imgH="4978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7620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8">
            <a:extLst>
              <a:ext uri="{FF2B5EF4-FFF2-40B4-BE49-F238E27FC236}">
                <a16:creationId xmlns:a16="http://schemas.microsoft.com/office/drawing/2014/main" id="{522839DD-A673-204B-8A57-5394E897E3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905000"/>
          <a:ext cx="4648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Equation" r:id="rId5" imgW="44183300" imgH="16383000" progId="Equation.DSMT4">
                  <p:embed/>
                </p:oleObj>
              </mc:Choice>
              <mc:Fallback>
                <p:oleObj name="Equation" r:id="rId5" imgW="44183300" imgH="16383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05000"/>
                        <a:ext cx="46482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Rectangle 9">
            <a:extLst>
              <a:ext uri="{FF2B5EF4-FFF2-40B4-BE49-F238E27FC236}">
                <a16:creationId xmlns:a16="http://schemas.microsoft.com/office/drawing/2014/main" id="{B898BFC3-D077-F84F-A9AD-2BEA419C1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68617" name="Rectangle 12">
            <a:extLst>
              <a:ext uri="{FF2B5EF4-FFF2-40B4-BE49-F238E27FC236}">
                <a16:creationId xmlns:a16="http://schemas.microsoft.com/office/drawing/2014/main" id="{AD81D207-1ADB-1E4D-BAF0-F80B0BF4C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11493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1" lang="en-US" altLang="zh-CN" sz="2700" b="1">
                <a:latin typeface="Times New Roman" panose="02020603050405020304" pitchFamily="18" charset="0"/>
              </a:rPr>
              <a:t>1.  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离散</a:t>
            </a:r>
            <a:r>
              <a:rPr kumimoji="1" lang="en-US" altLang="zh-CN" sz="27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神经网络模型</a:t>
            </a:r>
          </a:p>
        </p:txBody>
      </p:sp>
      <p:graphicFrame>
        <p:nvGraphicFramePr>
          <p:cNvPr id="68618" name="Object 15">
            <a:extLst>
              <a:ext uri="{FF2B5EF4-FFF2-40B4-BE49-F238E27FC236}">
                <a16:creationId xmlns:a16="http://schemas.microsoft.com/office/drawing/2014/main" id="{42F67083-E27D-ED4F-9032-1BD68AA9E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9188" y="3505200"/>
          <a:ext cx="50276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Equation" r:id="rId7" imgW="46520100" imgH="9944100" progId="Equation.3">
                  <p:embed/>
                </p:oleObj>
              </mc:Choice>
              <mc:Fallback>
                <p:oleObj name="Equation" r:id="rId7" imgW="46520100" imgH="9944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3505200"/>
                        <a:ext cx="50276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0" name="Object 18">
            <a:extLst>
              <a:ext uri="{FF2B5EF4-FFF2-40B4-BE49-F238E27FC236}">
                <a16:creationId xmlns:a16="http://schemas.microsoft.com/office/drawing/2014/main" id="{90C5728B-4B92-3E48-AEF2-FBAE6B1E14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8700" y="5302250"/>
          <a:ext cx="421322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公式" r:id="rId9" imgW="38036500" imgH="5270500" progId="Equation.3">
                  <p:embed/>
                </p:oleObj>
              </mc:Choice>
              <mc:Fallback>
                <p:oleObj name="公式" r:id="rId9" imgW="38036500" imgH="5270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5302250"/>
                        <a:ext cx="4213225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1" name="AutoShape 19">
            <a:extLst>
              <a:ext uri="{FF2B5EF4-FFF2-40B4-BE49-F238E27FC236}">
                <a16:creationId xmlns:a16="http://schemas.microsoft.com/office/drawing/2014/main" id="{6162FA0F-2511-1044-9E3E-665A4034DD0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610225" y="4572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folHlink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</p:spTree>
  </p:cSld>
  <p:clrMapOvr>
    <a:masterClrMapping/>
  </p:clrMapOvr>
  <p:transition advTm="58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0"/>
                                        <p:tgtEl>
                                          <p:spTgt spid="12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>
            <a:extLst>
              <a:ext uri="{FF2B5EF4-FFF2-40B4-BE49-F238E27FC236}">
                <a16:creationId xmlns:a16="http://schemas.microsoft.com/office/drawing/2014/main" id="{B4C5CC9E-0140-FB40-9D21-3ABAC5C4A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5910E8F-9F99-7642-A7D0-20D4C18E750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B40DAF38-7A04-8841-A590-CA89D3517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3810000"/>
            <a:ext cx="3759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00" b="1">
                <a:latin typeface="Times New Roman" panose="02020603050405020304" pitchFamily="18" charset="0"/>
              </a:rPr>
              <a:t>（异步或同步方式）</a:t>
            </a:r>
          </a:p>
        </p:txBody>
      </p:sp>
      <p:graphicFrame>
        <p:nvGraphicFramePr>
          <p:cNvPr id="69636" name="Object 5">
            <a:extLst>
              <a:ext uri="{FF2B5EF4-FFF2-40B4-BE49-F238E27FC236}">
                <a16:creationId xmlns:a16="http://schemas.microsoft.com/office/drawing/2014/main" id="{CC73ABE2-DE1C-2A48-9101-1633D1DCE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7150" y="2436813"/>
          <a:ext cx="46863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公式" r:id="rId3" imgW="50317400" imgH="5854700" progId="Equation.3">
                  <p:embed/>
                </p:oleObj>
              </mc:Choice>
              <mc:Fallback>
                <p:oleObj name="公式" r:id="rId3" imgW="50317400" imgH="5854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2436813"/>
                        <a:ext cx="468630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6">
            <a:extLst>
              <a:ext uri="{FF2B5EF4-FFF2-40B4-BE49-F238E27FC236}">
                <a16:creationId xmlns:a16="http://schemas.microsoft.com/office/drawing/2014/main" id="{FDC86026-FA4C-5B4D-85F3-856EB4DA3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514600"/>
            <a:ext cx="1524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00" b="1">
                <a:latin typeface="Times New Roman" panose="02020603050405020304" pitchFamily="18" charset="0"/>
              </a:rPr>
              <a:t>初态</a:t>
            </a:r>
            <a:r>
              <a:rPr kumimoji="1" lang="zh-CN" altLang="en-US" sz="2600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69638" name="Object 8">
            <a:extLst>
              <a:ext uri="{FF2B5EF4-FFF2-40B4-BE49-F238E27FC236}">
                <a16:creationId xmlns:a16="http://schemas.microsoft.com/office/drawing/2014/main" id="{636C2B4E-8978-BC42-835E-1880754B1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5041900"/>
          <a:ext cx="15462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公式" r:id="rId5" imgW="12585700" imgH="6438900" progId="Equation.3">
                  <p:embed/>
                </p:oleObj>
              </mc:Choice>
              <mc:Fallback>
                <p:oleObj name="公式" r:id="rId5" imgW="12585700" imgH="6438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5041900"/>
                        <a:ext cx="154622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9" name="Text Box 9">
            <a:extLst>
              <a:ext uri="{FF2B5EF4-FFF2-40B4-BE49-F238E27FC236}">
                <a16:creationId xmlns:a16="http://schemas.microsoft.com/office/drawing/2014/main" id="{08AF7541-FC8D-0C4B-B9B5-D4B5B9380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095875"/>
            <a:ext cx="12779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00" b="1">
                <a:latin typeface="Times New Roman" panose="02020603050405020304" pitchFamily="18" charset="0"/>
              </a:rPr>
              <a:t>稳态：</a:t>
            </a:r>
            <a:endParaRPr kumimoji="1" lang="zh-CN" altLang="en-US" sz="2600">
              <a:latin typeface="Times New Roman" panose="02020603050405020304" pitchFamily="18" charset="0"/>
            </a:endParaRPr>
          </a:p>
        </p:txBody>
      </p:sp>
      <p:grpSp>
        <p:nvGrpSpPr>
          <p:cNvPr id="69640" name="Group 10">
            <a:extLst>
              <a:ext uri="{FF2B5EF4-FFF2-40B4-BE49-F238E27FC236}">
                <a16:creationId xmlns:a16="http://schemas.microsoft.com/office/drawing/2014/main" id="{9256DD39-41B8-6D40-9A09-F8186CC941E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743200"/>
            <a:ext cx="1905000" cy="2819400"/>
            <a:chOff x="576" y="1728"/>
            <a:chExt cx="1200" cy="1776"/>
          </a:xfrm>
        </p:grpSpPr>
        <p:sp>
          <p:nvSpPr>
            <p:cNvPr id="69649" name="AutoShape 11">
              <a:extLst>
                <a:ext uri="{FF2B5EF4-FFF2-40B4-BE49-F238E27FC236}">
                  <a16:creationId xmlns:a16="http://schemas.microsoft.com/office/drawing/2014/main" id="{B2F22E59-B2C2-5647-8F2F-87B268A63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928"/>
              <a:ext cx="192" cy="576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69650" name="AutoShape 12">
              <a:extLst>
                <a:ext uri="{FF2B5EF4-FFF2-40B4-BE49-F238E27FC236}">
                  <a16:creationId xmlns:a16="http://schemas.microsoft.com/office/drawing/2014/main" id="{751C320F-AF35-6D4D-A047-3D89928B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728"/>
              <a:ext cx="192" cy="432"/>
            </a:xfrm>
            <a:prstGeom prst="downArrow">
              <a:avLst>
                <a:gd name="adj1" fmla="val 50000"/>
                <a:gd name="adj2" fmla="val 5625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69651" name="Line 13">
              <a:extLst>
                <a:ext uri="{FF2B5EF4-FFF2-40B4-BE49-F238E27FC236}">
                  <a16:creationId xmlns:a16="http://schemas.microsoft.com/office/drawing/2014/main" id="{BC478A06-7206-394C-93A0-6C721A43E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216"/>
              <a:ext cx="1056" cy="0"/>
            </a:xfrm>
            <a:prstGeom prst="line">
              <a:avLst/>
            </a:prstGeom>
            <a:noFill/>
            <a:ln w="1778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2" name="Line 14">
              <a:extLst>
                <a:ext uri="{FF2B5EF4-FFF2-40B4-BE49-F238E27FC236}">
                  <a16:creationId xmlns:a16="http://schemas.microsoft.com/office/drawing/2014/main" id="{8783D618-B9C9-2543-B3DE-8C5070C80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728"/>
              <a:ext cx="0" cy="1536"/>
            </a:xfrm>
            <a:prstGeom prst="line">
              <a:avLst/>
            </a:prstGeom>
            <a:noFill/>
            <a:ln w="1778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3" name="Line 15">
              <a:extLst>
                <a:ext uri="{FF2B5EF4-FFF2-40B4-BE49-F238E27FC236}">
                  <a16:creationId xmlns:a16="http://schemas.microsoft.com/office/drawing/2014/main" id="{70900019-CE1E-334B-BC55-23A3DC12B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76"/>
              <a:ext cx="1152" cy="0"/>
            </a:xfrm>
            <a:prstGeom prst="line">
              <a:avLst/>
            </a:prstGeom>
            <a:noFill/>
            <a:ln w="1778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41" name="Group 16">
            <a:extLst>
              <a:ext uri="{FF2B5EF4-FFF2-40B4-BE49-F238E27FC236}">
                <a16:creationId xmlns:a16="http://schemas.microsoft.com/office/drawing/2014/main" id="{CB424297-884D-3E45-9871-9186AFF96EA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429000"/>
            <a:ext cx="2057400" cy="1219200"/>
            <a:chOff x="1008" y="2160"/>
            <a:chExt cx="1296" cy="768"/>
          </a:xfrm>
        </p:grpSpPr>
        <p:sp>
          <p:nvSpPr>
            <p:cNvPr id="69644" name="Rectangle 17">
              <a:extLst>
                <a:ext uri="{FF2B5EF4-FFF2-40B4-BE49-F238E27FC236}">
                  <a16:creationId xmlns:a16="http://schemas.microsoft.com/office/drawing/2014/main" id="{71C9CBA3-A27F-CD4B-AE43-9C9DF2395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160"/>
              <a:ext cx="1296" cy="7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69645" name="Oval 18">
              <a:extLst>
                <a:ext uri="{FF2B5EF4-FFF2-40B4-BE49-F238E27FC236}">
                  <a16:creationId xmlns:a16="http://schemas.microsoft.com/office/drawing/2014/main" id="{CEFDB59D-9C13-B045-8E93-F327D7F7F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8"/>
              <a:ext cx="192" cy="19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graphicFrame>
          <p:nvGraphicFramePr>
            <p:cNvPr id="69646" name="Object 19">
              <a:extLst>
                <a:ext uri="{FF2B5EF4-FFF2-40B4-BE49-F238E27FC236}">
                  <a16:creationId xmlns:a16="http://schemas.microsoft.com/office/drawing/2014/main" id="{B83ADED8-01AA-8345-BD8A-139A4A318A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4" y="2496"/>
            <a:ext cx="332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56" name="Equation" r:id="rId7" imgW="3213100" imgH="1752600" progId="Equation.3">
                    <p:embed/>
                  </p:oleObj>
                </mc:Choice>
                <mc:Fallback>
                  <p:oleObj name="Equation" r:id="rId7" imgW="3213100" imgH="17526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4" y="2496"/>
                          <a:ext cx="332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7" name="Oval 20">
              <a:extLst>
                <a:ext uri="{FF2B5EF4-FFF2-40B4-BE49-F238E27FC236}">
                  <a16:creationId xmlns:a16="http://schemas.microsoft.com/office/drawing/2014/main" id="{542971CA-D51C-AC4A-AA05-8AF411D0F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448"/>
              <a:ext cx="192" cy="19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69648" name="Oval 21">
              <a:extLst>
                <a:ext uri="{FF2B5EF4-FFF2-40B4-BE49-F238E27FC236}">
                  <a16:creationId xmlns:a16="http://schemas.microsoft.com/office/drawing/2014/main" id="{6218F5FB-2AF3-244F-83E5-70C955D73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92" cy="19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</p:grpSp>
      <p:sp>
        <p:nvSpPr>
          <p:cNvPr id="69642" name="Rectangle 24">
            <a:extLst>
              <a:ext uri="{FF2B5EF4-FFF2-40B4-BE49-F238E27FC236}">
                <a16:creationId xmlns:a16="http://schemas.microsoft.com/office/drawing/2014/main" id="{BCB224E2-1E99-7741-90F9-1AAA6D8D4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69643" name="Rectangle 25">
            <a:extLst>
              <a:ext uri="{FF2B5EF4-FFF2-40B4-BE49-F238E27FC236}">
                <a16:creationId xmlns:a16="http://schemas.microsoft.com/office/drawing/2014/main" id="{D57D45A9-BF32-BB4B-98C1-2DB7FA336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2700" b="1">
                <a:latin typeface="Times New Roman" panose="02020603050405020304" pitchFamily="18" charset="0"/>
              </a:rPr>
              <a:t>1.  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离散</a:t>
            </a:r>
            <a:r>
              <a:rPr kumimoji="1" lang="en-US" altLang="zh-CN" sz="27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神经网络模型</a:t>
            </a:r>
          </a:p>
          <a:p>
            <a:pPr eaLnBrk="1" hangingPunct="1">
              <a:buSzPct val="60000"/>
              <a:buFont typeface="Wingdings" pitchFamily="2" charset="2"/>
              <a:buChar char="n"/>
            </a:pPr>
            <a:r>
              <a:rPr kumimoji="1" lang="zh-CN" altLang="en-US" sz="2600" b="1"/>
              <a:t>工作过程：</a:t>
            </a:r>
          </a:p>
        </p:txBody>
      </p:sp>
    </p:spTree>
  </p:cSld>
  <p:clrMapOvr>
    <a:masterClrMapping/>
  </p:clrMapOvr>
  <p:transition advTm="54784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>
            <a:extLst>
              <a:ext uri="{FF2B5EF4-FFF2-40B4-BE49-F238E27FC236}">
                <a16:creationId xmlns:a16="http://schemas.microsoft.com/office/drawing/2014/main" id="{A62EC863-A30F-2E4A-A7BD-2133478C4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7E1660F-CE2E-8841-A4EB-EC1CB4FFF4AB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0659" name="AutoShape 3">
            <a:extLst>
              <a:ext uri="{FF2B5EF4-FFF2-40B4-BE49-F238E27FC236}">
                <a16:creationId xmlns:a16="http://schemas.microsoft.com/office/drawing/2014/main" id="{1B0B3E5D-C251-0342-8509-2D9C04FE9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648200"/>
            <a:ext cx="304800" cy="9144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333399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70660" name="AutoShape 4">
            <a:extLst>
              <a:ext uri="{FF2B5EF4-FFF2-40B4-BE49-F238E27FC236}">
                <a16:creationId xmlns:a16="http://schemas.microsoft.com/office/drawing/2014/main" id="{72C4846F-9734-6647-A18F-67C71480C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432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333399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70661" name="Line 5">
            <a:extLst>
              <a:ext uri="{FF2B5EF4-FFF2-40B4-BE49-F238E27FC236}">
                <a16:creationId xmlns:a16="http://schemas.microsoft.com/office/drawing/2014/main" id="{C5E90BF2-DB98-C542-B15A-4F486C4EA0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105400"/>
            <a:ext cx="1676400" cy="0"/>
          </a:xfrm>
          <a:prstGeom prst="line">
            <a:avLst/>
          </a:prstGeom>
          <a:noFill/>
          <a:ln w="1778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2" name="Line 6">
            <a:extLst>
              <a:ext uri="{FF2B5EF4-FFF2-40B4-BE49-F238E27FC236}">
                <a16:creationId xmlns:a16="http://schemas.microsoft.com/office/drawing/2014/main" id="{E4B6AD43-1E5B-924D-9B2F-68DF1F0443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2743200"/>
            <a:ext cx="0" cy="2438400"/>
          </a:xfrm>
          <a:prstGeom prst="line">
            <a:avLst/>
          </a:prstGeom>
          <a:noFill/>
          <a:ln w="1778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3" name="Line 7">
            <a:extLst>
              <a:ext uri="{FF2B5EF4-FFF2-40B4-BE49-F238E27FC236}">
                <a16:creationId xmlns:a16="http://schemas.microsoft.com/office/drawing/2014/main" id="{043C5BF6-EC68-FF42-A3C9-74059178F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819400"/>
            <a:ext cx="1828800" cy="0"/>
          </a:xfrm>
          <a:prstGeom prst="line">
            <a:avLst/>
          </a:prstGeom>
          <a:noFill/>
          <a:ln w="1778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4" name="Rectangle 8">
            <a:extLst>
              <a:ext uri="{FF2B5EF4-FFF2-40B4-BE49-F238E27FC236}">
                <a16:creationId xmlns:a16="http://schemas.microsoft.com/office/drawing/2014/main" id="{93C6ECEB-699A-8448-A712-8AAD13292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429000"/>
            <a:ext cx="2057400" cy="12192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CC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70665" name="Text Box 9">
            <a:extLst>
              <a:ext uri="{FF2B5EF4-FFF2-40B4-BE49-F238E27FC236}">
                <a16:creationId xmlns:a16="http://schemas.microsoft.com/office/drawing/2014/main" id="{81CE4306-11B2-3B4C-938C-94152A27E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3810000"/>
            <a:ext cx="368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</a:rPr>
              <a:t>（异步或同步方式）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19F88581-9A70-CC47-8235-AD13654437C4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528888"/>
            <a:ext cx="5105400" cy="488950"/>
            <a:chOff x="1824" y="1776"/>
            <a:chExt cx="3216" cy="308"/>
          </a:xfrm>
        </p:grpSpPr>
        <p:sp>
          <p:nvSpPr>
            <p:cNvPr id="70680" name="Text Box 11">
              <a:extLst>
                <a:ext uri="{FF2B5EF4-FFF2-40B4-BE49-F238E27FC236}">
                  <a16:creationId xmlns:a16="http://schemas.microsoft.com/office/drawing/2014/main" id="{1BE07D46-4AE7-2F47-BCD3-1EEC6077C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776"/>
              <a:ext cx="321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600" b="1">
                  <a:latin typeface="Times New Roman" panose="02020603050405020304" pitchFamily="18" charset="0"/>
                </a:rPr>
                <a:t>初态          记忆样本的部分信息</a:t>
              </a:r>
              <a:endParaRPr kumimoji="1" lang="zh-CN" altLang="en-US" sz="2600">
                <a:latin typeface="Times New Roman" panose="02020603050405020304" pitchFamily="18" charset="0"/>
              </a:endParaRPr>
            </a:p>
          </p:txBody>
        </p:sp>
        <p:sp>
          <p:nvSpPr>
            <p:cNvPr id="70681" name="Line 12">
              <a:extLst>
                <a:ext uri="{FF2B5EF4-FFF2-40B4-BE49-F238E27FC236}">
                  <a16:creationId xmlns:a16="http://schemas.microsoft.com/office/drawing/2014/main" id="{92DFCCBA-9CDB-514F-B697-CB013414C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9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17B0A424-C7C7-AB42-8082-4058B8EFA693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5276850"/>
            <a:ext cx="5105400" cy="488950"/>
            <a:chOff x="1776" y="3024"/>
            <a:chExt cx="3216" cy="308"/>
          </a:xfrm>
        </p:grpSpPr>
        <p:sp>
          <p:nvSpPr>
            <p:cNvPr id="70678" name="Text Box 14">
              <a:extLst>
                <a:ext uri="{FF2B5EF4-FFF2-40B4-BE49-F238E27FC236}">
                  <a16:creationId xmlns:a16="http://schemas.microsoft.com/office/drawing/2014/main" id="{FF83A4E6-8082-064B-83B7-7585CDD44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024"/>
              <a:ext cx="321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600" b="1">
                  <a:latin typeface="Times New Roman" panose="02020603050405020304" pitchFamily="18" charset="0"/>
                </a:rPr>
                <a:t>稳态          </a:t>
              </a:r>
              <a:r>
                <a:rPr kumimoji="1" lang="zh-CN" altLang="en-US" sz="26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记忆样本</a:t>
              </a:r>
              <a:endParaRPr kumimoji="1" lang="zh-CN" altLang="en-US" sz="26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679" name="Line 15">
              <a:extLst>
                <a:ext uri="{FF2B5EF4-FFF2-40B4-BE49-F238E27FC236}">
                  <a16:creationId xmlns:a16="http://schemas.microsoft.com/office/drawing/2014/main" id="{B7C26359-8F17-8E4C-826B-3D2426148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668" name="Oval 16">
            <a:extLst>
              <a:ext uri="{FF2B5EF4-FFF2-40B4-BE49-F238E27FC236}">
                <a16:creationId xmlns:a16="http://schemas.microsoft.com/office/drawing/2014/main" id="{78264E55-EE93-6B4F-A823-632E1B4B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86200"/>
            <a:ext cx="304800" cy="3048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70669" name="Object 17">
            <a:extLst>
              <a:ext uri="{FF2B5EF4-FFF2-40B4-BE49-F238E27FC236}">
                <a16:creationId xmlns:a16="http://schemas.microsoft.com/office/drawing/2014/main" id="{7A8A565A-0CF8-8442-BFFC-83756F3765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2350" y="3962400"/>
          <a:ext cx="5270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2" name="Equation" r:id="rId3" imgW="3213100" imgH="1752600" progId="Equation.3">
                  <p:embed/>
                </p:oleObj>
              </mc:Choice>
              <mc:Fallback>
                <p:oleObj name="Equation" r:id="rId3" imgW="3213100" imgH="1752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3962400"/>
                        <a:ext cx="5270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0" name="Oval 18">
            <a:extLst>
              <a:ext uri="{FF2B5EF4-FFF2-40B4-BE49-F238E27FC236}">
                <a16:creationId xmlns:a16="http://schemas.microsoft.com/office/drawing/2014/main" id="{1FFB605D-4AB3-494E-B5AC-6748D6DA1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304800" cy="3048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70671" name="Oval 19">
            <a:extLst>
              <a:ext uri="{FF2B5EF4-FFF2-40B4-BE49-F238E27FC236}">
                <a16:creationId xmlns:a16="http://schemas.microsoft.com/office/drawing/2014/main" id="{5BD6C5EB-A669-6B44-8125-1D6246B0F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86200"/>
            <a:ext cx="304800" cy="3048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037D81EA-3B52-3849-9422-8767B3DC4914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3429000"/>
            <a:ext cx="3016250" cy="1371600"/>
            <a:chOff x="2468" y="556"/>
            <a:chExt cx="1900" cy="864"/>
          </a:xfrm>
        </p:grpSpPr>
        <p:sp>
          <p:nvSpPr>
            <p:cNvPr id="70676" name="Text Box 21">
              <a:extLst>
                <a:ext uri="{FF2B5EF4-FFF2-40B4-BE49-F238E27FC236}">
                  <a16:creationId xmlns:a16="http://schemas.microsoft.com/office/drawing/2014/main" id="{1F0D6801-A743-304C-9AAC-4F66FA60A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8" y="556"/>
              <a:ext cx="1900" cy="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en-US" altLang="zh-CN" b="1">
                <a:latin typeface="Times New Roman" panose="02020603050405020304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70677" name="AutoShape 22">
              <a:extLst>
                <a:ext uri="{FF2B5EF4-FFF2-40B4-BE49-F238E27FC236}">
                  <a16:creationId xmlns:a16="http://schemas.microsoft.com/office/drawing/2014/main" id="{3467522D-4C61-C14C-9335-177FB2C24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556"/>
              <a:ext cx="384" cy="864"/>
            </a:xfrm>
            <a:prstGeom prst="curvedLeftArrow">
              <a:avLst>
                <a:gd name="adj1" fmla="val 45000"/>
                <a:gd name="adj2" fmla="val 90000"/>
                <a:gd name="adj3" fmla="val 33333"/>
              </a:avLst>
            </a:prstGeom>
            <a:gradFill rotWithShape="0">
              <a:gsLst>
                <a:gs pos="0">
                  <a:schemeClr val="hlink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</a:gra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</p:grpSp>
      <p:sp>
        <p:nvSpPr>
          <p:cNvPr id="123927" name="Text Box 23">
            <a:extLst>
              <a:ext uri="{FF2B5EF4-FFF2-40B4-BE49-F238E27FC236}">
                <a16:creationId xmlns:a16="http://schemas.microsoft.com/office/drawing/2014/main" id="{5A0D7BD1-CDAA-B046-AD54-D24DA8BE0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3543300"/>
            <a:ext cx="330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0033CC"/>
                </a:solidFill>
                <a:latin typeface="Times New Roman" panose="02020603050405020304" pitchFamily="18" charset="0"/>
              </a:rPr>
              <a:t>            </a:t>
            </a:r>
            <a:r>
              <a:rPr kumimoji="1"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联想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记忆</a:t>
            </a:r>
          </a:p>
        </p:txBody>
      </p:sp>
      <p:sp>
        <p:nvSpPr>
          <p:cNvPr id="70674" name="Rectangle 26">
            <a:extLst>
              <a:ext uri="{FF2B5EF4-FFF2-40B4-BE49-F238E27FC236}">
                <a16:creationId xmlns:a16="http://schemas.microsoft.com/office/drawing/2014/main" id="{6D76F7F3-D9CF-2545-ABE4-7B7C53902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70675" name="Rectangle 27">
            <a:extLst>
              <a:ext uri="{FF2B5EF4-FFF2-40B4-BE49-F238E27FC236}">
                <a16:creationId xmlns:a16="http://schemas.microsoft.com/office/drawing/2014/main" id="{4C82A2B0-0102-2D47-9D4C-C31232941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2700" b="1">
                <a:latin typeface="Times New Roman" panose="02020603050405020304" pitchFamily="18" charset="0"/>
              </a:rPr>
              <a:t>1.  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离散</a:t>
            </a:r>
            <a:r>
              <a:rPr kumimoji="1" lang="en-US" altLang="zh-CN" sz="27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神经网络模型</a:t>
            </a:r>
          </a:p>
          <a:p>
            <a:pPr eaLnBrk="1" hangingPunct="1">
              <a:buSzPct val="60000"/>
              <a:buFont typeface="Wingdings" pitchFamily="2" charset="2"/>
              <a:buChar char="n"/>
            </a:pPr>
            <a:r>
              <a:rPr kumimoji="1" lang="zh-CN" altLang="en-US" sz="2600" b="1"/>
              <a:t>工作过程：</a:t>
            </a:r>
          </a:p>
        </p:txBody>
      </p:sp>
    </p:spTree>
  </p:cSld>
  <p:clrMapOvr>
    <a:masterClrMapping/>
  </p:clrMapOvr>
  <p:transition advTm="44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27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4">
            <a:extLst>
              <a:ext uri="{FF2B5EF4-FFF2-40B4-BE49-F238E27FC236}">
                <a16:creationId xmlns:a16="http://schemas.microsoft.com/office/drawing/2014/main" id="{73CED32B-E0A5-1540-AE3F-10E03F726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D4B0E70-BF47-104F-9C54-9AD05871AAD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1683" name="Rectangle 5">
            <a:extLst>
              <a:ext uri="{FF2B5EF4-FFF2-40B4-BE49-F238E27FC236}">
                <a16:creationId xmlns:a16="http://schemas.microsoft.com/office/drawing/2014/main" id="{35BA1AF8-DDFE-8249-AA29-A8CC7C1BA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04975"/>
            <a:ext cx="8534400" cy="4625975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r>
              <a:rPr kumimoji="1" lang="en-US" altLang="zh-CN" sz="26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稳定性定义：</a:t>
            </a:r>
          </a:p>
          <a:p>
            <a:pPr algn="just" eaLnBrk="1" hangingPunct="1">
              <a:lnSpc>
                <a:spcPct val="150000"/>
              </a:lnSpc>
              <a:buClr>
                <a:srgbClr val="0000FF"/>
              </a:buClr>
              <a:buSzPct val="60000"/>
              <a:buFont typeface="Wingdings" pitchFamily="2" charset="2"/>
              <a:buChar char="l"/>
            </a:pPr>
            <a:r>
              <a:rPr kumimoji="1" lang="zh-CN" altLang="en-US" sz="2600" b="1">
                <a:latin typeface="Times New Roman" panose="02020603050405020304" pitchFamily="18" charset="0"/>
              </a:rPr>
              <a:t> 若从某一时刻开始，网络中所有神经元的状态不再改变，即                        ， 则称该网络是稳定的， 为网络的稳定点或</a:t>
            </a:r>
            <a:r>
              <a:rPr kumimoji="1" lang="zh-CN" altLang="en-US" sz="2600" b="1">
                <a:solidFill>
                  <a:srgbClr val="FF3300"/>
                </a:solidFill>
                <a:latin typeface="Times New Roman" panose="02020603050405020304" pitchFamily="18" charset="0"/>
              </a:rPr>
              <a:t>吸引子</a:t>
            </a:r>
            <a:r>
              <a:rPr kumimoji="1" lang="zh-CN" altLang="en-US" sz="2600" b="1">
                <a:latin typeface="Times New Roman" panose="02020603050405020304" pitchFamily="18" charset="0"/>
              </a:rPr>
              <a:t> 。</a:t>
            </a:r>
          </a:p>
          <a:p>
            <a:pPr algn="just" eaLnBrk="1" hangingPunct="1">
              <a:lnSpc>
                <a:spcPct val="150000"/>
              </a:lnSpc>
              <a:buClr>
                <a:srgbClr val="0000FF"/>
              </a:buClr>
              <a:buSzPct val="60000"/>
              <a:buFont typeface="Wingdings" pitchFamily="2" charset="2"/>
              <a:buChar char="l"/>
            </a:pPr>
            <a:r>
              <a:rPr kumimoji="1" lang="zh-CN" altLang="en-US" sz="2600" b="1">
                <a:latin typeface="Times New Roman" panose="02020603050405020304" pitchFamily="18" charset="0"/>
              </a:rPr>
              <a:t> </a:t>
            </a:r>
            <a:r>
              <a:rPr kumimoji="1" lang="en-US" altLang="zh-CN" sz="26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600" b="1">
                <a:latin typeface="Times New Roman" panose="02020603050405020304" pitchFamily="18" charset="0"/>
              </a:rPr>
              <a:t>神经网络是高维非线性系统，可能有许多稳定优态。从任何初始状态开始运动，总可以到某个稳定状态。这些稳定状态可以通过改变网络参数得到。</a:t>
            </a:r>
          </a:p>
          <a:p>
            <a:pPr eaLnBrk="1" hangingPunct="1">
              <a:lnSpc>
                <a:spcPct val="50000"/>
              </a:lnSpc>
              <a:spcBef>
                <a:spcPct val="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</a:pPr>
            <a:endParaRPr kumimoji="1" lang="en-US" altLang="zh-CN" sz="2600" b="1">
              <a:latin typeface="Times New Roman" panose="02020603050405020304" pitchFamily="18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FCE9EF12-CE2A-2148-BCED-00806C267ABE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105400"/>
            <a:ext cx="4260850" cy="914400"/>
            <a:chOff x="1824" y="3216"/>
            <a:chExt cx="2684" cy="576"/>
          </a:xfrm>
        </p:grpSpPr>
        <p:sp>
          <p:nvSpPr>
            <p:cNvPr id="71690" name="AutoShape 9">
              <a:extLst>
                <a:ext uri="{FF2B5EF4-FFF2-40B4-BE49-F238E27FC236}">
                  <a16:creationId xmlns:a16="http://schemas.microsoft.com/office/drawing/2014/main" id="{E29388EB-EED1-DE45-A62E-5A429FC7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3216"/>
              <a:ext cx="2644" cy="576"/>
            </a:xfrm>
            <a:prstGeom prst="callout2">
              <a:avLst>
                <a:gd name="adj1" fmla="val 12500"/>
                <a:gd name="adj2" fmla="val -1815"/>
                <a:gd name="adj3" fmla="val 12500"/>
                <a:gd name="adj4" fmla="val -1815"/>
                <a:gd name="adj5" fmla="val -162847"/>
                <a:gd name="adj6" fmla="val -1815"/>
              </a:avLst>
            </a:prstGeom>
            <a:gradFill rotWithShape="1">
              <a:gsLst>
                <a:gs pos="0">
                  <a:srgbClr val="CCFFCC"/>
                </a:gs>
                <a:gs pos="50000">
                  <a:srgbClr val="FFFFFF"/>
                </a:gs>
                <a:gs pos="100000">
                  <a:srgbClr val="CCFFCC"/>
                </a:gs>
              </a:gsLst>
              <a:lin ang="189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691" name="Object 10">
              <a:extLst>
                <a:ext uri="{FF2B5EF4-FFF2-40B4-BE49-F238E27FC236}">
                  <a16:creationId xmlns:a16="http://schemas.microsoft.com/office/drawing/2014/main" id="{90EEB7FE-9B41-6444-A6C2-2DBDDD3985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54" y="3342"/>
            <a:ext cx="265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92" name="公式" r:id="rId3" imgW="43002200" imgH="5270500" progId="Equation.3">
                    <p:embed/>
                  </p:oleObj>
                </mc:Choice>
                <mc:Fallback>
                  <p:oleObj name="公式" r:id="rId3" imgW="43002200" imgH="5270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4" y="3342"/>
                          <a:ext cx="2654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685" name="Rectangle 14">
            <a:extLst>
              <a:ext uri="{FF2B5EF4-FFF2-40B4-BE49-F238E27FC236}">
                <a16:creationId xmlns:a16="http://schemas.microsoft.com/office/drawing/2014/main" id="{92368FC6-F712-E345-8121-E06A299F1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graphicFrame>
        <p:nvGraphicFramePr>
          <p:cNvPr id="71686" name="Object 17">
            <a:extLst>
              <a:ext uri="{FF2B5EF4-FFF2-40B4-BE49-F238E27FC236}">
                <a16:creationId xmlns:a16="http://schemas.microsoft.com/office/drawing/2014/main" id="{C4929DD0-CE3D-7A43-98FA-42BC9924CD7A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531938" y="3143250"/>
          <a:ext cx="19732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公式" r:id="rId5" imgW="20193000" imgH="5270500" progId="Equation.3">
                  <p:embed/>
                </p:oleObj>
              </mc:Choice>
              <mc:Fallback>
                <p:oleObj name="公式" r:id="rId5" imgW="20193000" imgH="5270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3143250"/>
                        <a:ext cx="19732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Text Box 13">
            <a:extLst>
              <a:ext uri="{FF2B5EF4-FFF2-40B4-BE49-F238E27FC236}">
                <a16:creationId xmlns:a16="http://schemas.microsoft.com/office/drawing/2014/main" id="{90FD4A73-DFA7-B445-B139-45A03A633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06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lang="zh-CN" altLang="zh-CN" sz="1800"/>
          </a:p>
        </p:txBody>
      </p:sp>
      <p:sp>
        <p:nvSpPr>
          <p:cNvPr id="71688" name="Rectangle 16">
            <a:extLst>
              <a:ext uri="{FF2B5EF4-FFF2-40B4-BE49-F238E27FC236}">
                <a16:creationId xmlns:a16="http://schemas.microsoft.com/office/drawing/2014/main" id="{E692C241-D770-4F45-A038-2C38EE5F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2700" b="1">
                <a:latin typeface="Times New Roman" panose="02020603050405020304" pitchFamily="18" charset="0"/>
              </a:rPr>
              <a:t>2. 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网络的稳定性</a:t>
            </a:r>
            <a:endParaRPr kumimoji="1" lang="zh-CN" altLang="en-US" sz="2600" b="1">
              <a:latin typeface="Times New Roman" panose="02020603050405020304" pitchFamily="18" charset="0"/>
            </a:endParaRPr>
          </a:p>
        </p:txBody>
      </p:sp>
      <p:graphicFrame>
        <p:nvGraphicFramePr>
          <p:cNvPr id="71689" name="Object 19">
            <a:extLst>
              <a:ext uri="{FF2B5EF4-FFF2-40B4-BE49-F238E27FC236}">
                <a16:creationId xmlns:a16="http://schemas.microsoft.com/office/drawing/2014/main" id="{1C58FCF1-7032-194B-9073-B943B1613C8F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162800" y="3276600"/>
          <a:ext cx="276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公式" r:id="rId7" imgW="2921000" imgH="3213100" progId="Equation.3">
                  <p:embed/>
                </p:oleObj>
              </mc:Choice>
              <mc:Fallback>
                <p:oleObj name="公式" r:id="rId7" imgW="2921000" imgH="32131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276600"/>
                        <a:ext cx="276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25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>
            <a:extLst>
              <a:ext uri="{FF2B5EF4-FFF2-40B4-BE49-F238E27FC236}">
                <a16:creationId xmlns:a16="http://schemas.microsoft.com/office/drawing/2014/main" id="{EDB59584-E4D9-1040-B5D9-5995973C1E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4A730D6-AC20-FC4F-96FB-5F1D074A9CA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B28E3F86-125A-FF49-A3CF-F5B6BD30A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神经元与神经网络</a:t>
            </a:r>
          </a:p>
        </p:txBody>
      </p:sp>
      <p:sp>
        <p:nvSpPr>
          <p:cNvPr id="95237" name="Rectangle 5">
            <a:extLst>
              <a:ext uri="{FF2B5EF4-FFF2-40B4-BE49-F238E27FC236}">
                <a16:creationId xmlns:a16="http://schemas.microsoft.com/office/drawing/2014/main" id="{AFA5A9F5-280F-F744-8741-D6C7976F8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525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4"/>
              </a:buBlip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8.1.1  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生物神经元的结构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4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8.1.2  </a:t>
            </a:r>
            <a:r>
              <a:rPr lang="zh-CN" altLang="en-US" b="1">
                <a:latin typeface="Times New Roman" panose="02020603050405020304" pitchFamily="18" charset="0"/>
              </a:rPr>
              <a:t>神经元数学模型</a:t>
            </a:r>
          </a:p>
          <a:p>
            <a:pPr eaLnBrk="1" hangingPunct="1">
              <a:lnSpc>
                <a:spcPct val="140000"/>
              </a:lnSpc>
              <a:buSzPct val="60000"/>
              <a:buFont typeface="Wingdings" pitchFamily="2" charset="2"/>
              <a:buBlip>
                <a:blip r:embed="rId4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8.1.3  </a:t>
            </a:r>
            <a:r>
              <a:rPr lang="zh-CN" altLang="en-US" b="1">
                <a:latin typeface="Times New Roman" panose="02020603050405020304" pitchFamily="18" charset="0"/>
              </a:rPr>
              <a:t>神经网络结构与工作方式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4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8.1.4  </a:t>
            </a:r>
            <a:r>
              <a:rPr lang="zh-CN" altLang="en-US" b="1">
                <a:latin typeface="Times New Roman" panose="02020603050405020304" pitchFamily="18" charset="0"/>
              </a:rPr>
              <a:t>神经网络的学习</a:t>
            </a:r>
          </a:p>
        </p:txBody>
      </p:sp>
    </p:spTree>
    <p:custDataLst>
      <p:tags r:id="rId1"/>
    </p:custDataLst>
  </p:cSld>
  <p:clrMapOvr>
    <a:masterClrMapping/>
  </p:clrMapOvr>
  <p:transition advTm="206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build="p" autoUpdateAnimBg="0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3">
            <a:extLst>
              <a:ext uri="{FF2B5EF4-FFF2-40B4-BE49-F238E27FC236}">
                <a16:creationId xmlns:a16="http://schemas.microsoft.com/office/drawing/2014/main" id="{05108E74-8540-BE4A-8AF7-8E568C8640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E5E34B3-3BEF-5C45-AEF8-A06348071F8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49858" name="Rectangle 2">
            <a:extLst>
              <a:ext uri="{FF2B5EF4-FFF2-40B4-BE49-F238E27FC236}">
                <a16:creationId xmlns:a16="http://schemas.microsoft.com/office/drawing/2014/main" id="{7A0E2781-8B4B-E143-ACB6-C8E23609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04975"/>
            <a:ext cx="8534400" cy="3990975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r>
              <a:rPr kumimoji="1" lang="en-US" altLang="zh-CN" sz="26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稳定性定理证明：</a:t>
            </a:r>
            <a:r>
              <a:rPr kumimoji="1" lang="en-US" altLang="zh-CN" sz="2600" b="1">
                <a:latin typeface="Times New Roman" panose="02020603050405020304" pitchFamily="18" charset="0"/>
              </a:rPr>
              <a:t>1983</a:t>
            </a:r>
            <a:r>
              <a:rPr kumimoji="1" lang="zh-CN" altLang="en-US" sz="2600" b="1">
                <a:latin typeface="Times New Roman" panose="02020603050405020304" pitchFamily="18" charset="0"/>
              </a:rPr>
              <a:t>年，科恩（</a:t>
            </a:r>
            <a:r>
              <a:rPr kumimoji="1" lang="en-US" altLang="zh-CN" sz="2600" b="1">
                <a:latin typeface="Times New Roman" panose="02020603050405020304" pitchFamily="18" charset="0"/>
              </a:rPr>
              <a:t>Cohen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）、葛劳斯伯格（</a:t>
            </a:r>
            <a:r>
              <a:rPr kumimoji="1" lang="en-US" altLang="zh-CN" sz="2600" b="1">
                <a:latin typeface="Times New Roman" panose="02020603050405020304" pitchFamily="18" charset="0"/>
              </a:rPr>
              <a:t>S. Grossberg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）。</a:t>
            </a:r>
          </a:p>
          <a:p>
            <a:pPr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r>
              <a:rPr kumimoji="1" lang="zh-CN" altLang="en-US" sz="2600" b="1">
                <a:latin typeface="Times New Roman" panose="02020603050405020304" pitchFamily="18" charset="0"/>
              </a:rPr>
              <a:t> 稳定性定理（</a:t>
            </a:r>
            <a:r>
              <a:rPr kumimoji="1" lang="en-US" altLang="zh-CN" sz="2600" b="1">
                <a:latin typeface="Times New Roman" panose="02020603050405020304" pitchFamily="18" charset="0"/>
              </a:rPr>
              <a:t>Hopfield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endParaRPr kumimoji="1"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endParaRPr kumimoji="1" lang="zh-CN" altLang="en-US" sz="2600" b="1"/>
          </a:p>
          <a:p>
            <a:pPr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endParaRPr kumimoji="1" lang="en-US" altLang="zh-CN" sz="2600" b="1">
              <a:latin typeface="Times New Roman" panose="02020603050405020304" pitchFamily="18" charset="0"/>
            </a:endParaRPr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F6E6D6F0-DC70-3E48-A925-CBEDEFD0F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离散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72709" name="Text Box 4">
            <a:extLst>
              <a:ext uri="{FF2B5EF4-FFF2-40B4-BE49-F238E27FC236}">
                <a16:creationId xmlns:a16="http://schemas.microsoft.com/office/drawing/2014/main" id="{94491580-1A9E-274C-B2E8-486435487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06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lang="zh-CN" altLang="zh-CN" sz="1800"/>
          </a:p>
        </p:txBody>
      </p:sp>
      <p:sp>
        <p:nvSpPr>
          <p:cNvPr id="72710" name="Rectangle 5">
            <a:extLst>
              <a:ext uri="{FF2B5EF4-FFF2-40B4-BE49-F238E27FC236}">
                <a16:creationId xmlns:a16="http://schemas.microsoft.com/office/drawing/2014/main" id="{7870D24D-72D2-284E-9C7E-B9139EE3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2700" b="1">
                <a:latin typeface="Times New Roman" panose="02020603050405020304" pitchFamily="18" charset="0"/>
              </a:rPr>
              <a:t>2. </a:t>
            </a:r>
            <a:r>
              <a:rPr kumimoji="1" lang="zh-CN" altLang="en-US" sz="2700" b="1">
                <a:latin typeface="Times New Roman" panose="02020603050405020304" pitchFamily="18" charset="0"/>
              </a:rPr>
              <a:t>网络的稳定性</a:t>
            </a:r>
          </a:p>
          <a:p>
            <a:pPr eaLnBrk="1" hangingPunct="1">
              <a:buSzPct val="60000"/>
              <a:buFont typeface="Wingdings" pitchFamily="2" charset="2"/>
              <a:buNone/>
            </a:pPr>
            <a:endParaRPr kumimoji="1" lang="en-US" altLang="zh-CN" sz="2600" b="1">
              <a:latin typeface="Times New Roman" panose="02020603050405020304" pitchFamily="18" charset="0"/>
            </a:endParaRPr>
          </a:p>
        </p:txBody>
      </p:sp>
      <p:sp>
        <p:nvSpPr>
          <p:cNvPr id="249869" name="Rectangle 13">
            <a:extLst>
              <a:ext uri="{FF2B5EF4-FFF2-40B4-BE49-F238E27FC236}">
                <a16:creationId xmlns:a16="http://schemas.microsoft.com/office/drawing/2014/main" id="{537549CD-DC71-A04F-815D-18584C2A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48200"/>
            <a:ext cx="56848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6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并行稳定性   </a:t>
            </a:r>
            <a:r>
              <a:rPr kumimoji="1" lang="en-US" altLang="zh-CN" sz="2600" b="1">
                <a:latin typeface="Times New Roman" panose="02020603050405020304" pitchFamily="18" charset="0"/>
              </a:rPr>
              <a:t>—— </a:t>
            </a:r>
            <a:r>
              <a:rPr kumimoji="1" lang="en-US" altLang="zh-CN" sz="26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：</a:t>
            </a:r>
            <a:r>
              <a:rPr kumimoji="1" lang="zh-CN" altLang="en-US" sz="2600" b="1"/>
              <a:t>非负定对称阵</a:t>
            </a:r>
          </a:p>
        </p:txBody>
      </p:sp>
      <p:sp>
        <p:nvSpPr>
          <p:cNvPr id="249870" name="Rectangle 14">
            <a:extLst>
              <a:ext uri="{FF2B5EF4-FFF2-40B4-BE49-F238E27FC236}">
                <a16:creationId xmlns:a16="http://schemas.microsoft.com/office/drawing/2014/main" id="{BABA6834-2762-FD43-ABD5-4A0B194F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886200"/>
            <a:ext cx="4772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6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串行稳定性  </a:t>
            </a:r>
            <a:r>
              <a:rPr kumimoji="1" lang="en-US" altLang="zh-CN" sz="2600" b="1">
                <a:latin typeface="Times New Roman" panose="02020603050405020304" pitchFamily="18" charset="0"/>
              </a:rPr>
              <a:t>——   </a:t>
            </a:r>
            <a:r>
              <a:rPr kumimoji="1" lang="en-US" altLang="zh-CN" sz="26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：对称阵</a:t>
            </a:r>
          </a:p>
        </p:txBody>
      </p:sp>
    </p:spTree>
  </p:cSld>
  <p:clrMapOvr>
    <a:masterClrMapping/>
  </p:clrMapOvr>
  <p:transition advTm="25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9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9" grpId="0" autoUpdateAnimBg="0"/>
      <p:bldP spid="249870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>
            <a:extLst>
              <a:ext uri="{FF2B5EF4-FFF2-40B4-BE49-F238E27FC236}">
                <a16:creationId xmlns:a16="http://schemas.microsoft.com/office/drawing/2014/main" id="{38C02729-78DB-7B45-BCA1-3EBB76DE4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1DCACAC-5E5C-C34B-B4DD-09B9A0FFD67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2A9D0B7-043E-634E-BF9F-8B8FAA1AD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神经网络及其改进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5C3FF1F5-3C88-4542-AAF8-1903FACF0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625" y="1228725"/>
            <a:ext cx="8359775" cy="54006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8.4.1  </a:t>
            </a:r>
            <a:r>
              <a:rPr lang="zh-CN" altLang="en-US" b="1">
                <a:latin typeface="Times New Roman" panose="02020603050405020304" pitchFamily="18" charset="0"/>
              </a:rPr>
              <a:t>离散型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3"/>
              </a:buBlip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8.4.2 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连续型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神经网络及其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VLSI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实现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None/>
            </a:pP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>
            <a:extLst>
              <a:ext uri="{FF2B5EF4-FFF2-40B4-BE49-F238E27FC236}">
                <a16:creationId xmlns:a16="http://schemas.microsoft.com/office/drawing/2014/main" id="{76A49B4D-B2C5-CA4E-8C03-7E5E7430F7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9144646-35C1-3146-8E96-0885E8E0C7F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F2E86337-EFE8-F949-9AC9-7B6B924CB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8.4.2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连续型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VLSI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实现</a:t>
            </a:r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40EDEAFD-F0C8-6045-8B1D-07A45F163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00125"/>
            <a:ext cx="8207375" cy="54006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b="1">
                <a:latin typeface="Times New Roman" panose="02020603050405020304" pitchFamily="18" charset="0"/>
              </a:rPr>
              <a:t>连续</a:t>
            </a:r>
            <a:r>
              <a:rPr kumimoji="1" lang="en-US" altLang="zh-CN" b="1">
                <a:latin typeface="Times New Roman" panose="02020603050405020304" pitchFamily="18" charset="0"/>
              </a:rPr>
              <a:t>Hopfield</a:t>
            </a:r>
            <a:r>
              <a:rPr kumimoji="1" lang="zh-CN" altLang="en-US" b="1">
                <a:latin typeface="Times New Roman" panose="02020603050405020304" pitchFamily="18" charset="0"/>
              </a:rPr>
              <a:t>神经网络模型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网络的稳定性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应用举例</a:t>
            </a:r>
          </a:p>
          <a:p>
            <a:pPr eaLnBrk="1" hangingPunct="1"/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>
            <a:extLst>
              <a:ext uri="{FF2B5EF4-FFF2-40B4-BE49-F238E27FC236}">
                <a16:creationId xmlns:a16="http://schemas.microsoft.com/office/drawing/2014/main" id="{E225CCBE-8B90-7A43-883D-36E23FFD5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5768F7-FC80-C34E-98BF-033F77B33B7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E7C13B3-383D-8845-B3EA-C30E9ABBC2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8.4.2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连续型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VLSI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实现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C8BB3D8-6F33-1D49-9AA6-2427A03664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838200"/>
            <a:ext cx="8642350" cy="5400675"/>
          </a:xfrm>
        </p:spPr>
        <p:txBody>
          <a:bodyPr/>
          <a:lstStyle/>
          <a:p>
            <a:pPr marL="268288" indent="-268288" eaLnBrk="1" hangingPunct="1">
              <a:buFont typeface="Wingdings" pitchFamily="2" charset="2"/>
              <a:buNone/>
            </a:pPr>
            <a:r>
              <a:rPr lang="en-US" altLang="zh-CN" sz="2600" b="1">
                <a:latin typeface="Times New Roman" panose="02020603050405020304" pitchFamily="18" charset="0"/>
              </a:rPr>
              <a:t> 1.  </a:t>
            </a:r>
            <a:r>
              <a:rPr lang="zh-CN" altLang="en-US" sz="2600" b="1">
                <a:latin typeface="Times New Roman" panose="02020603050405020304" pitchFamily="18" charset="0"/>
              </a:rPr>
              <a:t>连续</a:t>
            </a:r>
            <a:r>
              <a:rPr lang="en-US" altLang="zh-CN" sz="2600" b="1">
                <a:latin typeface="Times New Roman" panose="02020603050405020304" pitchFamily="18" charset="0"/>
              </a:rPr>
              <a:t>Hopfield</a:t>
            </a:r>
            <a:r>
              <a:rPr lang="zh-CN" altLang="en-US" sz="2600" b="1">
                <a:latin typeface="Times New Roman" panose="02020603050405020304" pitchFamily="18" charset="0"/>
              </a:rPr>
              <a:t>神经网络模型 </a:t>
            </a: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7EFF88EE-5979-284E-98FF-3D12CCD7D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8BB5C546-CC7A-6F43-B24C-E5838465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676400"/>
            <a:ext cx="7694612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5">
            <a:extLst>
              <a:ext uri="{FF2B5EF4-FFF2-40B4-BE49-F238E27FC236}">
                <a16:creationId xmlns:a16="http://schemas.microsoft.com/office/drawing/2014/main" id="{9B7CA4F4-D617-1644-B8D9-140DC5B21B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19D1059-AEED-8842-BB03-BB9A3C7D71C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442B0797-9E4D-7945-8193-000BBE6A7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8.4.2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连续型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VLSI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实现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509B3531-84CF-0248-AD68-F5D6F4C043A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831850"/>
            <a:ext cx="6911975" cy="996950"/>
          </a:xfrm>
        </p:spPr>
        <p:txBody>
          <a:bodyPr/>
          <a:lstStyle/>
          <a:p>
            <a:pPr marL="173038" indent="-173038" eaLnBrk="1" hangingPunct="1">
              <a:buFont typeface="Wingdings" pitchFamily="2" charset="2"/>
              <a:buNone/>
            </a:pPr>
            <a:r>
              <a:rPr lang="en-US" altLang="zh-CN" sz="2600" b="1">
                <a:latin typeface="Times New Roman" panose="02020603050405020304" pitchFamily="18" charset="0"/>
              </a:rPr>
              <a:t>1.  </a:t>
            </a:r>
            <a:r>
              <a:rPr lang="zh-CN" altLang="en-US" sz="2600" b="1">
                <a:latin typeface="Times New Roman" panose="02020603050405020304" pitchFamily="18" charset="0"/>
              </a:rPr>
              <a:t>连续</a:t>
            </a:r>
            <a:r>
              <a:rPr lang="en-US" altLang="zh-CN" sz="2600" b="1">
                <a:latin typeface="Times New Roman" panose="02020603050405020304" pitchFamily="18" charset="0"/>
              </a:rPr>
              <a:t>Hopfield</a:t>
            </a:r>
            <a:r>
              <a:rPr lang="zh-CN" altLang="en-US" sz="2600" b="1">
                <a:latin typeface="Times New Roman" panose="02020603050405020304" pitchFamily="18" charset="0"/>
              </a:rPr>
              <a:t>神经网络模型 </a:t>
            </a:r>
          </a:p>
        </p:txBody>
      </p:sp>
      <p:graphicFrame>
        <p:nvGraphicFramePr>
          <p:cNvPr id="290822" name="Object 6">
            <a:extLst>
              <a:ext uri="{FF2B5EF4-FFF2-40B4-BE49-F238E27FC236}">
                <a16:creationId xmlns:a16="http://schemas.microsoft.com/office/drawing/2014/main" id="{4F198670-3A66-194C-B060-CF2A9BB3F7F4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152400" y="1497013"/>
          <a:ext cx="4953000" cy="231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SmartDraw" r:id="rId3" imgW="22707600" imgH="11087100" progId="SmartDraw.2">
                  <p:embed/>
                </p:oleObj>
              </mc:Choice>
              <mc:Fallback>
                <p:oleObj name="SmartDraw" r:id="rId3" imgW="22707600" imgH="11087100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97013"/>
                        <a:ext cx="4953000" cy="231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Rectangle 4">
            <a:extLst>
              <a:ext uri="{FF2B5EF4-FFF2-40B4-BE49-F238E27FC236}">
                <a16:creationId xmlns:a16="http://schemas.microsoft.com/office/drawing/2014/main" id="{336E2C47-EF93-E94A-ADB0-1565E99D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290824" name="Rectangle 8">
            <a:extLst>
              <a:ext uri="{FF2B5EF4-FFF2-40B4-BE49-F238E27FC236}">
                <a16:creationId xmlns:a16="http://schemas.microsoft.com/office/drawing/2014/main" id="{AB9C1CB7-7F36-CE4A-A29A-5CB393D63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038600"/>
            <a:ext cx="5791200" cy="243840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290825" name="Object 9">
            <a:extLst>
              <a:ext uri="{FF2B5EF4-FFF2-40B4-BE49-F238E27FC236}">
                <a16:creationId xmlns:a16="http://schemas.microsoft.com/office/drawing/2014/main" id="{86B9F3CD-B978-7A48-B60B-ACF2EC879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1675" y="4038600"/>
          <a:ext cx="4262438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公式" r:id="rId5" imgW="37744400" imgH="10528300" progId="Equation.3">
                  <p:embed/>
                </p:oleObj>
              </mc:Choice>
              <mc:Fallback>
                <p:oleObj name="公式" r:id="rId5" imgW="37744400" imgH="10528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4038600"/>
                        <a:ext cx="4262438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8" name="Object 12">
            <a:extLst>
              <a:ext uri="{FF2B5EF4-FFF2-40B4-BE49-F238E27FC236}">
                <a16:creationId xmlns:a16="http://schemas.microsoft.com/office/drawing/2014/main" id="{7DC76083-2A75-5044-B195-C1F9FD8AF189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5334000" y="2057400"/>
          <a:ext cx="3810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8" name="公式" r:id="rId7" imgW="38912800" imgH="14922500" progId="Equation.3">
                  <p:embed/>
                </p:oleObj>
              </mc:Choice>
              <mc:Fallback>
                <p:oleObj name="公式" r:id="rId7" imgW="38912800" imgH="14922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057400"/>
                        <a:ext cx="38100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30" name="Object 14">
            <a:extLst>
              <a:ext uri="{FF2B5EF4-FFF2-40B4-BE49-F238E27FC236}">
                <a16:creationId xmlns:a16="http://schemas.microsoft.com/office/drawing/2014/main" id="{F4D59C56-9E4E-524E-A14C-3E27E7F34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600" y="4267200"/>
          <a:ext cx="2311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9" name="公式" r:id="rId9" imgW="23406100" imgH="20193000" progId="Equation.3">
                  <p:embed/>
                </p:oleObj>
              </mc:Choice>
              <mc:Fallback>
                <p:oleObj name="公式" r:id="rId9" imgW="23406100" imgH="20193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4267200"/>
                        <a:ext cx="23114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31" name="Object 15">
            <a:extLst>
              <a:ext uri="{FF2B5EF4-FFF2-40B4-BE49-F238E27FC236}">
                <a16:creationId xmlns:a16="http://schemas.microsoft.com/office/drawing/2014/main" id="{05E35A52-ED15-0C45-A018-6AB891CB22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5181600"/>
          <a:ext cx="5334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0" name="公式" r:id="rId11" imgW="50901600" imgH="11696700" progId="Equation.3">
                  <p:embed/>
                </p:oleObj>
              </mc:Choice>
              <mc:Fallback>
                <p:oleObj name="公式" r:id="rId11" imgW="50901600" imgH="116967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181600"/>
                        <a:ext cx="5334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290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0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4">
            <a:extLst>
              <a:ext uri="{FF2B5EF4-FFF2-40B4-BE49-F238E27FC236}">
                <a16:creationId xmlns:a16="http://schemas.microsoft.com/office/drawing/2014/main" id="{13C59CAD-F252-4748-9F40-843E04DCF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DBE40CD-D977-0047-92F9-11CF7535C6B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CCE2EA4-6CC6-C447-B813-FB29A5C07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8.4.2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连续型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神经网络及其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VLSI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实现</a:t>
            </a: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429B6166-0689-B24E-9795-31E1D1DF148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600" b="1">
                <a:latin typeface="Times New Roman" panose="02020603050405020304" pitchFamily="18" charset="0"/>
              </a:rPr>
              <a:t> 2. </a:t>
            </a:r>
            <a:r>
              <a:rPr lang="zh-CN" altLang="en-US" sz="2600" b="1">
                <a:latin typeface="Times New Roman" panose="02020603050405020304" pitchFamily="18" charset="0"/>
              </a:rPr>
              <a:t>网络的稳定性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1700" b="1">
                <a:latin typeface="Times New Roman" panose="02020603050405020304" pitchFamily="18" charset="0"/>
              </a:rPr>
              <a:t>		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1700" b="1">
                <a:latin typeface="Times New Roman" panose="02020603050405020304" pitchFamily="18" charset="0"/>
              </a:rPr>
              <a:t>		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1700" b="1"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78853" name="Rectangle 8">
            <a:extLst>
              <a:ext uri="{FF2B5EF4-FFF2-40B4-BE49-F238E27FC236}">
                <a16:creationId xmlns:a16="http://schemas.microsoft.com/office/drawing/2014/main" id="{12DF7A2E-A67E-5A49-9AC1-1E78D2AFD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47011B7C-D27F-B340-85AC-F0213F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16088"/>
            <a:ext cx="8534400" cy="15605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CCFFCC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50000"/>
              <a:buFont typeface="Wingdings" pitchFamily="2" charset="2"/>
              <a:buChar char="n"/>
            </a:pP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计算能量函数</a:t>
            </a:r>
            <a:r>
              <a:rPr lang="zh-CN" altLang="en-US" sz="2400" b="1"/>
              <a:t> ：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400" b="1"/>
          </a:p>
          <a:p>
            <a:pPr eaLnBrk="1" hangingPunct="1">
              <a:spcBef>
                <a:spcPct val="50000"/>
              </a:spcBef>
            </a:pPr>
            <a:endParaRPr lang="en-US" altLang="zh-CN" sz="2400" b="1"/>
          </a:p>
        </p:txBody>
      </p:sp>
      <p:sp>
        <p:nvSpPr>
          <p:cNvPr id="55307" name="Text Box 11">
            <a:extLst>
              <a:ext uri="{FF2B5EF4-FFF2-40B4-BE49-F238E27FC236}">
                <a16:creationId xmlns:a16="http://schemas.microsoft.com/office/drawing/2014/main" id="{694EE43C-3A3A-5B4B-BE04-37C685293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67125"/>
            <a:ext cx="8534400" cy="22923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SzPct val="50000"/>
              <a:buFont typeface="Wingdings" pitchFamily="2" charset="2"/>
              <a:buChar char="n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定理：对于连续型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Hopfield </a:t>
            </a:r>
            <a:r>
              <a:rPr lang="zh-CN" altLang="en-US" sz="2400" b="1">
                <a:latin typeface="Times New Roman" panose="02020603050405020304" pitchFamily="18" charset="0"/>
              </a:rPr>
              <a:t>神经网络，若            为单调递增的连续函数， 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 </a:t>
            </a:r>
            <a:r>
              <a:rPr lang="en-US" altLang="zh-CN" sz="2400" b="1">
                <a:latin typeface="Times New Roman" panose="02020603050405020304" pitchFamily="18" charset="0"/>
              </a:rPr>
              <a:t>&gt; 0,    </a:t>
            </a:r>
            <a:r>
              <a:rPr lang="en-US" altLang="zh-CN" sz="2400" b="1" i="1">
                <a:latin typeface="Times New Roman" panose="02020603050405020304" pitchFamily="18" charset="0"/>
              </a:rPr>
              <a:t>w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ij </a:t>
            </a:r>
            <a:r>
              <a:rPr lang="en-US" altLang="zh-CN" sz="2400" b="1">
                <a:latin typeface="Times New Roman" panose="02020603050405020304" pitchFamily="18" charset="0"/>
              </a:rPr>
              <a:t>= </a:t>
            </a:r>
            <a:r>
              <a:rPr lang="en-US" altLang="zh-CN" sz="2400" b="1" i="1">
                <a:latin typeface="Times New Roman" panose="02020603050405020304" pitchFamily="18" charset="0"/>
              </a:rPr>
              <a:t>w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ji </a:t>
            </a:r>
            <a:r>
              <a:rPr lang="en-US" altLang="zh-CN" sz="2400" b="1">
                <a:latin typeface="Times New Roman" panose="02020603050405020304" pitchFamily="18" charset="0"/>
              </a:rPr>
              <a:t>,   </a:t>
            </a:r>
            <a:r>
              <a:rPr lang="zh-CN" altLang="en-US" sz="2400" b="1">
                <a:latin typeface="Times New Roman" panose="02020603050405020304" pitchFamily="18" charset="0"/>
              </a:rPr>
              <a:t>则                  ；当且仅当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400" b="1"/>
              <a:t> </a:t>
            </a:r>
          </a:p>
        </p:txBody>
      </p:sp>
      <p:graphicFrame>
        <p:nvGraphicFramePr>
          <p:cNvPr id="55308" name="Object 12">
            <a:extLst>
              <a:ext uri="{FF2B5EF4-FFF2-40B4-BE49-F238E27FC236}">
                <a16:creationId xmlns:a16="http://schemas.microsoft.com/office/drawing/2014/main" id="{EED75329-7B5F-5542-9DCB-31C453F05F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3832225"/>
          <a:ext cx="9144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" r:id="rId3" imgW="9359900" imgH="5270500" progId="Equation.DSMT4">
                  <p:embed/>
                </p:oleObj>
              </mc:Choice>
              <mc:Fallback>
                <p:oleObj r:id="rId3" imgW="9359900" imgH="52705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32225"/>
                        <a:ext cx="9144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7" name="Rectangle 21">
            <a:extLst>
              <a:ext uri="{FF2B5EF4-FFF2-40B4-BE49-F238E27FC236}">
                <a16:creationId xmlns:a16="http://schemas.microsoft.com/office/drawing/2014/main" id="{B24F3B52-EB9F-9046-99FD-078A07B67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55316" name="Object 20">
            <a:extLst>
              <a:ext uri="{FF2B5EF4-FFF2-40B4-BE49-F238E27FC236}">
                <a16:creationId xmlns:a16="http://schemas.microsoft.com/office/drawing/2014/main" id="{DB306CAC-D76B-FA4D-B56A-51226AF22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6963" y="2173288"/>
          <a:ext cx="6873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4" name="公式" r:id="rId5" imgW="3390900" imgH="520700" progId="Equation.3">
                  <p:embed/>
                </p:oleObj>
              </mc:Choice>
              <mc:Fallback>
                <p:oleObj name="公式" r:id="rId5" imgW="3390900" imgH="520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2173288"/>
                        <a:ext cx="68738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9" name="Rectangle 23">
            <a:extLst>
              <a:ext uri="{FF2B5EF4-FFF2-40B4-BE49-F238E27FC236}">
                <a16:creationId xmlns:a16="http://schemas.microsoft.com/office/drawing/2014/main" id="{D6638AC3-3040-544B-A100-7A508866E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55318" name="Object 22">
            <a:extLst>
              <a:ext uri="{FF2B5EF4-FFF2-40B4-BE49-F238E27FC236}">
                <a16:creationId xmlns:a16="http://schemas.microsoft.com/office/drawing/2014/main" id="{3164432B-CA00-2344-AEBB-EF56E222A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4191000"/>
          <a:ext cx="990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5" name="公式" r:id="rId7" imgW="10236200" imgH="8483600" progId="Equation.3">
                  <p:embed/>
                </p:oleObj>
              </mc:Choice>
              <mc:Fallback>
                <p:oleObj name="公式" r:id="rId7" imgW="10236200" imgH="8483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191000"/>
                        <a:ext cx="990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0" name="Object 24">
            <a:extLst>
              <a:ext uri="{FF2B5EF4-FFF2-40B4-BE49-F238E27FC236}">
                <a16:creationId xmlns:a16="http://schemas.microsoft.com/office/drawing/2014/main" id="{D16E1D81-129F-3844-B2A2-075681C750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4845050"/>
          <a:ext cx="34702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公式" r:id="rId9" imgW="33934400" imgH="9067800" progId="Equation.3">
                  <p:embed/>
                </p:oleObj>
              </mc:Choice>
              <mc:Fallback>
                <p:oleObj name="公式" r:id="rId9" imgW="33934400" imgH="90678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4845050"/>
                        <a:ext cx="347027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2" name="Object 26">
            <a:extLst>
              <a:ext uri="{FF2B5EF4-FFF2-40B4-BE49-F238E27FC236}">
                <a16:creationId xmlns:a16="http://schemas.microsoft.com/office/drawing/2014/main" id="{4CAFF9A4-F2CF-6148-AFCA-92BD96F60E74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229100" y="4953000"/>
          <a:ext cx="9525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7" name="公式" r:id="rId11" imgW="10236200" imgH="8483600" progId="Equation.3">
                  <p:embed/>
                </p:oleObj>
              </mc:Choice>
              <mc:Fallback>
                <p:oleObj name="公式" r:id="rId11" imgW="10236200" imgH="8483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0" y="4953000"/>
                        <a:ext cx="95250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5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5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1">
            <a:extLst>
              <a:ext uri="{FF2B5EF4-FFF2-40B4-BE49-F238E27FC236}">
                <a16:creationId xmlns:a16="http://schemas.microsoft.com/office/drawing/2014/main" id="{5B9ED1E8-8BF1-474A-8302-215103548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6A51FC4-C060-8548-9F08-92AE3B51CBE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74569201-8179-7843-96A2-FB279B4E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8.4.3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随机神经网络</a:t>
            </a:r>
          </a:p>
        </p:txBody>
      </p:sp>
      <p:sp>
        <p:nvSpPr>
          <p:cNvPr id="338950" name="Rectangle 6">
            <a:extLst>
              <a:ext uri="{FF2B5EF4-FFF2-40B4-BE49-F238E27FC236}">
                <a16:creationId xmlns:a16="http://schemas.microsoft.com/office/drawing/2014/main" id="{38E0F880-DC9C-8C45-89D4-52CDBCB0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2525"/>
            <a:ext cx="8512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</a:pPr>
            <a:r>
              <a:rPr lang="en-US" altLang="zh-CN" sz="2600" b="1">
                <a:latin typeface="Times New Roman" panose="02020603050405020304" pitchFamily="18" charset="0"/>
              </a:rPr>
              <a:t>Hopfield</a:t>
            </a:r>
            <a:r>
              <a:rPr lang="zh-CN" altLang="en-US" sz="2600" b="1">
                <a:latin typeface="Times New Roman" panose="02020603050405020304" pitchFamily="18" charset="0"/>
              </a:rPr>
              <a:t>神经网络中，神经元状态为</a:t>
            </a:r>
            <a:r>
              <a:rPr lang="en-US" altLang="zh-CN" sz="2600" b="1">
                <a:latin typeface="Times New Roman" panose="02020603050405020304" pitchFamily="18" charset="0"/>
              </a:rPr>
              <a:t>1</a:t>
            </a:r>
            <a:r>
              <a:rPr lang="zh-CN" altLang="en-US" sz="2600" b="1">
                <a:latin typeface="Times New Roman" panose="02020603050405020304" pitchFamily="18" charset="0"/>
              </a:rPr>
              <a:t>是根据其输入是否大于阈值确定的，是确定性的。</a:t>
            </a:r>
          </a:p>
          <a:p>
            <a:pPr algn="just" eaLnBrk="1" hangingPunct="1">
              <a:lnSpc>
                <a:spcPct val="140000"/>
              </a:lnSpc>
              <a:spcBef>
                <a:spcPct val="80000"/>
              </a:spcBef>
            </a:pPr>
            <a:r>
              <a:rPr lang="zh-CN" altLang="en-US" sz="2600" b="1">
                <a:latin typeface="Times New Roman" panose="02020603050405020304" pitchFamily="18" charset="0"/>
              </a:rPr>
              <a:t>随机神经网络中，神经元状态为</a:t>
            </a:r>
            <a:r>
              <a:rPr lang="en-US" altLang="zh-CN" sz="2600" b="1">
                <a:latin typeface="Times New Roman" panose="02020603050405020304" pitchFamily="18" charset="0"/>
              </a:rPr>
              <a:t>1</a:t>
            </a:r>
            <a:r>
              <a:rPr lang="zh-CN" altLang="en-US" sz="2600" b="1">
                <a:latin typeface="Times New Roman" panose="02020603050405020304" pitchFamily="18" charset="0"/>
              </a:rPr>
              <a:t>是随机的，服从一定的概率分布。例如，服从玻尔兹曼</a:t>
            </a:r>
            <a:r>
              <a:rPr lang="en-US" altLang="zh-CN" sz="2600" b="1">
                <a:latin typeface="Times New Roman" panose="02020603050405020304" pitchFamily="18" charset="0"/>
              </a:rPr>
              <a:t>(Boltzmann)</a:t>
            </a:r>
            <a:r>
              <a:rPr lang="zh-CN" altLang="en-US" sz="2600" b="1">
                <a:latin typeface="Times New Roman" panose="02020603050405020304" pitchFamily="18" charset="0"/>
              </a:rPr>
              <a:t>、高斯</a:t>
            </a:r>
            <a:r>
              <a:rPr lang="en-US" altLang="zh-CN" sz="2600" b="1">
                <a:latin typeface="Times New Roman" panose="02020603050405020304" pitchFamily="18" charset="0"/>
              </a:rPr>
              <a:t>(Gaussian)</a:t>
            </a:r>
            <a:r>
              <a:rPr lang="zh-CN" altLang="en-US" sz="2600" b="1">
                <a:latin typeface="Times New Roman" panose="02020603050405020304" pitchFamily="18" charset="0"/>
              </a:rPr>
              <a:t>、柯西</a:t>
            </a:r>
            <a:r>
              <a:rPr lang="en-US" altLang="zh-CN" sz="2600" b="1">
                <a:latin typeface="Times New Roman" panose="02020603050405020304" pitchFamily="18" charset="0"/>
              </a:rPr>
              <a:t>(Cauchy)</a:t>
            </a:r>
            <a:r>
              <a:rPr lang="zh-CN" altLang="en-US" sz="2600" b="1">
                <a:latin typeface="Times New Roman" panose="02020603050405020304" pitchFamily="18" charset="0"/>
              </a:rPr>
              <a:t>分布等，从而构成玻尔兹曼机、高斯机、柯西机等随机机。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3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338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>
            <a:extLst>
              <a:ext uri="{FF2B5EF4-FFF2-40B4-BE49-F238E27FC236}">
                <a16:creationId xmlns:a16="http://schemas.microsoft.com/office/drawing/2014/main" id="{EB820116-7A10-FF42-AEE1-92EC9C844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82EDD9B-98B5-454D-A6B1-9BE43CEA7A8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5557C82-AD36-8347-A923-188757919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7147028E-9200-EB4C-8361-AEE7DF4F7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8.4.3  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随机神经网络</a:t>
            </a:r>
          </a:p>
        </p:txBody>
      </p:sp>
      <p:sp>
        <p:nvSpPr>
          <p:cNvPr id="340997" name="Rectangle 5">
            <a:extLst>
              <a:ext uri="{FF2B5EF4-FFF2-40B4-BE49-F238E27FC236}">
                <a16:creationId xmlns:a16="http://schemas.microsoft.com/office/drawing/2014/main" id="{A4C79B98-5964-8445-B927-85D59A91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>
                <a:latin typeface="Times New Roman" panose="02020603050405020304" pitchFamily="18" charset="0"/>
              </a:rPr>
              <a:t>. 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Boltzmann</a:t>
            </a:r>
            <a:r>
              <a:rPr lang="zh-CN" altLang="en-US" b="1">
                <a:latin typeface="Times New Roman" panose="02020603050405020304" pitchFamily="18" charset="0"/>
              </a:rPr>
              <a:t>机</a:t>
            </a:r>
          </a:p>
          <a:p>
            <a:pPr algn="just" eaLnBrk="1" hangingPunct="1">
              <a:spcBef>
                <a:spcPct val="4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1985</a:t>
            </a:r>
            <a:r>
              <a:rPr lang="zh-CN" altLang="en-US" sz="2400" b="1">
                <a:latin typeface="宋体" panose="02010600030101010101" pitchFamily="2" charset="-122"/>
              </a:rPr>
              <a:t>年，加拿大多伦多大学教授欣顿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(Hinton)</a:t>
            </a:r>
            <a:r>
              <a:rPr lang="zh-CN" altLang="en-US" sz="2400" b="1">
                <a:latin typeface="宋体" panose="02010600030101010101" pitchFamily="2" charset="-122"/>
              </a:rPr>
              <a:t>等人借助统计物理学的概念和方法，提出了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Boltzmann</a:t>
            </a:r>
            <a:r>
              <a:rPr lang="zh-CN" altLang="en-US" sz="2400" b="1">
                <a:latin typeface="宋体" panose="02010600030101010101" pitchFamily="2" charset="-122"/>
              </a:rPr>
              <a:t>机神经网络模型。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4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Boltzmann</a:t>
            </a:r>
            <a:r>
              <a:rPr lang="zh-CN" altLang="en-US" sz="2400" b="1">
                <a:latin typeface="Times New Roman" panose="02020603050405020304" pitchFamily="18" charset="0"/>
              </a:rPr>
              <a:t>机是离散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sz="2400" b="1">
                <a:latin typeface="Times New Roman" panose="02020603050405020304" pitchFamily="18" charset="0"/>
              </a:rPr>
              <a:t>神经网络的一种变型，通过对离散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sz="2400" b="1">
                <a:latin typeface="Times New Roman" panose="02020603050405020304" pitchFamily="18" charset="0"/>
              </a:rPr>
              <a:t>神经网络加以扰动，使其以概率的形式表达，而网络的模型方程不变，只是输出值类似于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Boltzmann</a:t>
            </a:r>
            <a:r>
              <a:rPr lang="zh-CN" altLang="en-US" sz="2400" b="1">
                <a:latin typeface="Times New Roman" panose="02020603050405020304" pitchFamily="18" charset="0"/>
              </a:rPr>
              <a:t>分布以概率分布取值。</a:t>
            </a:r>
          </a:p>
          <a:p>
            <a:pPr algn="just" eaLnBrk="1" hangingPunct="1">
              <a:spcBef>
                <a:spcPct val="4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Boltzmann</a:t>
            </a:r>
            <a:r>
              <a:rPr lang="zh-CN" altLang="en-US" sz="2400" b="1">
                <a:latin typeface="Times New Roman" panose="02020603050405020304" pitchFamily="18" charset="0"/>
              </a:rPr>
              <a:t>机是按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Boltzmann</a:t>
            </a:r>
            <a:r>
              <a:rPr lang="zh-CN" altLang="en-US" sz="2400" b="1">
                <a:latin typeface="Times New Roman" panose="02020603050405020304" pitchFamily="18" charset="0"/>
              </a:rPr>
              <a:t>概率分布动作的神经网络。</a:t>
            </a:r>
            <a:endParaRPr lang="zh-CN" altLang="en-US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0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0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0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7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>
            <a:extLst>
              <a:ext uri="{FF2B5EF4-FFF2-40B4-BE49-F238E27FC236}">
                <a16:creationId xmlns:a16="http://schemas.microsoft.com/office/drawing/2014/main" id="{660B66F2-AF98-1D44-A4A3-45C48E2DF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25D4C7D-4335-8D47-B843-90288B86556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E2A44B14-7D7D-294F-BA09-2191E2052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随机神经网络</a:t>
            </a:r>
          </a:p>
        </p:txBody>
      </p:sp>
      <p:sp>
        <p:nvSpPr>
          <p:cNvPr id="81924" name="Rectangle 5">
            <a:extLst>
              <a:ext uri="{FF2B5EF4-FFF2-40B4-BE49-F238E27FC236}">
                <a16:creationId xmlns:a16="http://schemas.microsoft.com/office/drawing/2014/main" id="{A46D0B14-D6B7-354B-B924-EDB159FA0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87325" indent="-187325" eaLnBrk="1" hangingPunct="1">
              <a:buFont typeface="Wingdings" pitchFamily="2" charset="2"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1.  Boltzmann</a:t>
            </a:r>
            <a:r>
              <a:rPr lang="zh-CN" altLang="en-US" b="1">
                <a:latin typeface="Times New Roman" panose="02020603050405020304" pitchFamily="18" charset="0"/>
              </a:rPr>
              <a:t>机 （续）</a:t>
            </a:r>
            <a:endParaRPr lang="zh-CN" altLang="en-US">
              <a:latin typeface="Times New Roman" panose="02020603050405020304" pitchFamily="18" charset="0"/>
            </a:endParaRPr>
          </a:p>
          <a:p>
            <a:pPr marL="187325" indent="-187325" eaLnBrk="1" hangingPunct="1"/>
            <a:r>
              <a:rPr lang="zh-CN" altLang="en-US">
                <a:latin typeface="Times New Roman" panose="02020603050405020304" pitchFamily="18" charset="0"/>
              </a:rPr>
              <a:t> 离散</a:t>
            </a:r>
            <a:r>
              <a:rPr lang="en-US" altLang="zh-CN">
                <a:latin typeface="Times New Roman" panose="02020603050405020304" pitchFamily="18" charset="0"/>
              </a:rPr>
              <a:t>Hopfield</a:t>
            </a:r>
            <a:r>
              <a:rPr lang="zh-CN" altLang="en-US">
                <a:latin typeface="Times New Roman" panose="02020603050405020304" pitchFamily="18" charset="0"/>
              </a:rPr>
              <a:t>神经网络的输出：</a:t>
            </a:r>
          </a:p>
          <a:p>
            <a:pPr marL="187325" indent="-187325" eaLnBrk="1" hangingPunct="1"/>
            <a:endParaRPr lang="zh-CN" altLang="en-US">
              <a:latin typeface="Times New Roman" panose="02020603050405020304" pitchFamily="18" charset="0"/>
            </a:endParaRPr>
          </a:p>
          <a:p>
            <a:pPr marL="187325" indent="-187325" eaLnBrk="1" hangingPunct="1"/>
            <a:endParaRPr lang="zh-CN" altLang="en-US">
              <a:latin typeface="Times New Roman" panose="02020603050405020304" pitchFamily="18" charset="0"/>
            </a:endParaRPr>
          </a:p>
          <a:p>
            <a:pPr marL="187325" indent="-187325" eaLnBrk="1" hangingPunct="1"/>
            <a:r>
              <a:rPr lang="zh-CN" altLang="en-US">
                <a:latin typeface="Times New Roman" panose="02020603050405020304" pitchFamily="18" charset="0"/>
              </a:rPr>
              <a:t>  </a:t>
            </a:r>
            <a:r>
              <a:rPr lang="en-US" altLang="zh-CN">
                <a:latin typeface="Times New Roman" panose="02020603050405020304" pitchFamily="18" charset="0"/>
              </a:rPr>
              <a:t>Boltzman</a:t>
            </a:r>
            <a:r>
              <a:rPr lang="zh-CN" altLang="en-US">
                <a:latin typeface="Times New Roman" panose="02020603050405020304" pitchFamily="18" charset="0"/>
              </a:rPr>
              <a:t>机的内部状态：</a:t>
            </a:r>
          </a:p>
          <a:p>
            <a:pPr marL="187325" indent="-187325" eaLnBrk="1" hangingPunct="1"/>
            <a:endParaRPr lang="zh-CN" altLang="en-US">
              <a:latin typeface="Times New Roman" panose="02020603050405020304" pitchFamily="18" charset="0"/>
            </a:endParaRPr>
          </a:p>
          <a:p>
            <a:pPr marL="187325" indent="-187325" eaLnBrk="1" hangingPunct="1"/>
            <a:endParaRPr lang="zh-CN" altLang="en-US">
              <a:latin typeface="Times New Roman" panose="02020603050405020304" pitchFamily="18" charset="0"/>
            </a:endParaRPr>
          </a:p>
          <a:p>
            <a:pPr marL="187325" indent="-187325" eaLnBrk="1" hangingPunct="1"/>
            <a:r>
              <a:rPr lang="zh-CN" altLang="en-US">
                <a:latin typeface="Times New Roman" panose="02020603050405020304" pitchFamily="18" charset="0"/>
              </a:rPr>
              <a:t>  神经元   输出值为</a:t>
            </a:r>
            <a:r>
              <a:rPr lang="en-US" altLang="zh-CN">
                <a:latin typeface="Times New Roman" panose="02020603050405020304" pitchFamily="18" charset="0"/>
              </a:rPr>
              <a:t>0</a:t>
            </a:r>
            <a:r>
              <a:rPr lang="zh-CN" altLang="en-US">
                <a:latin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时的概率：</a:t>
            </a:r>
          </a:p>
        </p:txBody>
      </p:sp>
      <p:sp>
        <p:nvSpPr>
          <p:cNvPr id="81925" name="Rectangle 6">
            <a:extLst>
              <a:ext uri="{FF2B5EF4-FFF2-40B4-BE49-F238E27FC236}">
                <a16:creationId xmlns:a16="http://schemas.microsoft.com/office/drawing/2014/main" id="{AF32A4DC-5C6C-6E4F-8AAC-D12075379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81926" name="Object 7">
            <a:extLst>
              <a:ext uri="{FF2B5EF4-FFF2-40B4-BE49-F238E27FC236}">
                <a16:creationId xmlns:a16="http://schemas.microsoft.com/office/drawing/2014/main" id="{CD0743B5-1B33-DB4A-9D64-92716C965E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057400"/>
          <a:ext cx="44196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name="公式" r:id="rId3" imgW="43891200" imgH="12585700" progId="Equation.3">
                  <p:embed/>
                </p:oleObj>
              </mc:Choice>
              <mc:Fallback>
                <p:oleObj name="公式" r:id="rId3" imgW="43891200" imgH="12585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57400"/>
                        <a:ext cx="4419600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7" name="Rectangle 8">
            <a:extLst>
              <a:ext uri="{FF2B5EF4-FFF2-40B4-BE49-F238E27FC236}">
                <a16:creationId xmlns:a16="http://schemas.microsoft.com/office/drawing/2014/main" id="{76677B96-4EAF-A24E-B898-BC99B4128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75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81928" name="Object 9">
            <a:extLst>
              <a:ext uri="{FF2B5EF4-FFF2-40B4-BE49-F238E27FC236}">
                <a16:creationId xmlns:a16="http://schemas.microsoft.com/office/drawing/2014/main" id="{55B1AA0F-7EC1-334A-B601-5F7B4195F7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3810000"/>
          <a:ext cx="2770188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name="Equation" r:id="rId5" imgW="26911300" imgH="12585700" progId="Equation.3">
                  <p:embed/>
                </p:oleObj>
              </mc:Choice>
              <mc:Fallback>
                <p:oleObj name="Equation" r:id="rId5" imgW="26911300" imgH="12585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810000"/>
                        <a:ext cx="2770188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9" name="Rectangle 10">
            <a:extLst>
              <a:ext uri="{FF2B5EF4-FFF2-40B4-BE49-F238E27FC236}">
                <a16:creationId xmlns:a16="http://schemas.microsoft.com/office/drawing/2014/main" id="{0CA2D646-4F7B-6245-BE8A-AA95A050C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1930" name="Rectangle 11">
            <a:extLst>
              <a:ext uri="{FF2B5EF4-FFF2-40B4-BE49-F238E27FC236}">
                <a16:creationId xmlns:a16="http://schemas.microsoft.com/office/drawing/2014/main" id="{5672C0F8-7F2E-9744-BF8F-13FAD98C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81931" name="Object 12">
            <a:extLst>
              <a:ext uri="{FF2B5EF4-FFF2-40B4-BE49-F238E27FC236}">
                <a16:creationId xmlns:a16="http://schemas.microsoft.com/office/drawing/2014/main" id="{024CB1CB-AF52-F143-B740-ABDCB9A5BF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5638800"/>
          <a:ext cx="25876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7" name="公式" r:id="rId7" imgW="23406100" imgH="9067800" progId="Equation.3">
                  <p:embed/>
                </p:oleObj>
              </mc:Choice>
              <mc:Fallback>
                <p:oleObj name="公式" r:id="rId7" imgW="23406100" imgH="906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638800"/>
                        <a:ext cx="25876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2" name="Rectangle 13">
            <a:extLst>
              <a:ext uri="{FF2B5EF4-FFF2-40B4-BE49-F238E27FC236}">
                <a16:creationId xmlns:a16="http://schemas.microsoft.com/office/drawing/2014/main" id="{19067DD7-DC66-7747-803A-9EFD3AEAB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6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81933" name="Object 14">
            <a:extLst>
              <a:ext uri="{FF2B5EF4-FFF2-40B4-BE49-F238E27FC236}">
                <a16:creationId xmlns:a16="http://schemas.microsoft.com/office/drawing/2014/main" id="{7A92C2F3-5582-864D-8FEB-F5A59ADD71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5257800"/>
          <a:ext cx="209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8" name="Equation" r:id="rId9" imgW="1752600" imgH="3213100" progId="Equation.DSMT4">
                  <p:embed/>
                </p:oleObj>
              </mc:Choice>
              <mc:Fallback>
                <p:oleObj name="Equation" r:id="rId9" imgW="1752600" imgH="3213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257800"/>
                        <a:ext cx="2095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4" name="Object 15">
            <a:extLst>
              <a:ext uri="{FF2B5EF4-FFF2-40B4-BE49-F238E27FC236}">
                <a16:creationId xmlns:a16="http://schemas.microsoft.com/office/drawing/2014/main" id="{AC85B0E8-25AC-C249-BE62-15EE84D704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5867400"/>
          <a:ext cx="29448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9" name="Equation" r:id="rId11" imgW="22821900" imgH="5270500" progId="Equation.3">
                  <p:embed/>
                </p:oleObj>
              </mc:Choice>
              <mc:Fallback>
                <p:oleObj name="Equation" r:id="rId11" imgW="22821900" imgH="5270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867400"/>
                        <a:ext cx="29448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3">
            <a:extLst>
              <a:ext uri="{FF2B5EF4-FFF2-40B4-BE49-F238E27FC236}">
                <a16:creationId xmlns:a16="http://schemas.microsoft.com/office/drawing/2014/main" id="{5F62CA43-C7EB-904A-ABD5-545C921E7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965F90D-4FFA-8643-B8E1-F7DCA0719AEF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2947" name="Rectangle 4">
            <a:extLst>
              <a:ext uri="{FF2B5EF4-FFF2-40B4-BE49-F238E27FC236}">
                <a16:creationId xmlns:a16="http://schemas.microsoft.com/office/drawing/2014/main" id="{16EFA355-1A7F-7B4F-A9B6-2ACA06A62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随机神经网络</a:t>
            </a:r>
          </a:p>
        </p:txBody>
      </p:sp>
      <p:sp>
        <p:nvSpPr>
          <p:cNvPr id="82948" name="Rectangle 5">
            <a:extLst>
              <a:ext uri="{FF2B5EF4-FFF2-40B4-BE49-F238E27FC236}">
                <a16:creationId xmlns:a16="http://schemas.microsoft.com/office/drawing/2014/main" id="{4CE6C108-D232-CF4D-8CFF-21CBF2E7D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2949" name="Rectangle 6">
            <a:extLst>
              <a:ext uri="{FF2B5EF4-FFF2-40B4-BE49-F238E27FC236}">
                <a16:creationId xmlns:a16="http://schemas.microsoft.com/office/drawing/2014/main" id="{1A8231B8-AB66-5648-B45B-727178189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2950" name="Rectangle 7">
            <a:extLst>
              <a:ext uri="{FF2B5EF4-FFF2-40B4-BE49-F238E27FC236}">
                <a16:creationId xmlns:a16="http://schemas.microsoft.com/office/drawing/2014/main" id="{AE7CE32E-CF48-C842-A460-D0B1E109D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2951" name="Rectangle 8">
            <a:extLst>
              <a:ext uri="{FF2B5EF4-FFF2-40B4-BE49-F238E27FC236}">
                <a16:creationId xmlns:a16="http://schemas.microsoft.com/office/drawing/2014/main" id="{2C65D378-7D87-9048-A6AA-140259167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2952" name="Rectangle 9">
            <a:extLst>
              <a:ext uri="{FF2B5EF4-FFF2-40B4-BE49-F238E27FC236}">
                <a16:creationId xmlns:a16="http://schemas.microsoft.com/office/drawing/2014/main" id="{761841E8-825A-C64F-9C29-322B8F16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2953" name="Rectangle 10">
            <a:extLst>
              <a:ext uri="{FF2B5EF4-FFF2-40B4-BE49-F238E27FC236}">
                <a16:creationId xmlns:a16="http://schemas.microsoft.com/office/drawing/2014/main" id="{42D13BA9-3B10-7749-B755-9112D775C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82954" name="Rectangle 11">
            <a:extLst>
              <a:ext uri="{FF2B5EF4-FFF2-40B4-BE49-F238E27FC236}">
                <a16:creationId xmlns:a16="http://schemas.microsoft.com/office/drawing/2014/main" id="{E0063C11-AD53-994F-B6F4-1432FF9CD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87325" indent="-187325" eaLnBrk="1" hangingPunct="1">
              <a:buFont typeface="Wingdings" pitchFamily="2" charset="2"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1.  Boltzmann</a:t>
            </a:r>
            <a:r>
              <a:rPr lang="zh-CN" altLang="en-US" b="1">
                <a:latin typeface="Times New Roman" panose="02020603050405020304" pitchFamily="18" charset="0"/>
              </a:rPr>
              <a:t>机 （续）</a:t>
            </a:r>
            <a:endParaRPr lang="zh-CN" altLang="en-US">
              <a:latin typeface="Times New Roman" panose="02020603050405020304" pitchFamily="18" charset="0"/>
            </a:endParaRPr>
          </a:p>
          <a:p>
            <a:pPr marL="187325" indent="-187325" eaLnBrk="1" hangingPunct="1"/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</a:rPr>
              <a:t>Boltzmann</a:t>
            </a:r>
            <a:r>
              <a:rPr lang="zh-CN" altLang="en-US"/>
              <a:t>的能量函数： </a:t>
            </a:r>
          </a:p>
        </p:txBody>
      </p:sp>
      <p:graphicFrame>
        <p:nvGraphicFramePr>
          <p:cNvPr id="82955" name="Object 12">
            <a:extLst>
              <a:ext uri="{FF2B5EF4-FFF2-40B4-BE49-F238E27FC236}">
                <a16:creationId xmlns:a16="http://schemas.microsoft.com/office/drawing/2014/main" id="{E87DDF56-D8A4-7345-980D-D1D8240627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966913"/>
          <a:ext cx="38100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7" r:id="rId3" imgW="43294300" imgH="10528300" progId="Equation.DSMT4">
                  <p:embed/>
                </p:oleObj>
              </mc:Choice>
              <mc:Fallback>
                <p:oleObj r:id="rId3" imgW="43294300" imgH="10528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66913"/>
                        <a:ext cx="381000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6" name="Text Box 13">
            <a:extLst>
              <a:ext uri="{FF2B5EF4-FFF2-40B4-BE49-F238E27FC236}">
                <a16:creationId xmlns:a16="http://schemas.microsoft.com/office/drawing/2014/main" id="{B2B5E93A-13D9-D54A-A99D-FD80B8CFB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718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</a:rPr>
              <a:t>神经元   状态转换时网络能量的变化：</a:t>
            </a:r>
            <a:r>
              <a:rPr lang="zh-CN" altLang="en-US" sz="2400" b="1"/>
              <a:t> </a:t>
            </a:r>
          </a:p>
        </p:txBody>
      </p:sp>
      <p:graphicFrame>
        <p:nvGraphicFramePr>
          <p:cNvPr id="82957" name="Object 14">
            <a:extLst>
              <a:ext uri="{FF2B5EF4-FFF2-40B4-BE49-F238E27FC236}">
                <a16:creationId xmlns:a16="http://schemas.microsoft.com/office/drawing/2014/main" id="{2EA69BBB-8C92-C749-8DBB-33221070C5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3738" y="3554413"/>
          <a:ext cx="232886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8" r:id="rId5" imgW="26619200" imgH="8191500" progId="Equation.DSMT4">
                  <p:embed/>
                </p:oleObj>
              </mc:Choice>
              <mc:Fallback>
                <p:oleObj r:id="rId5" imgW="26619200" imgH="81915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3554413"/>
                        <a:ext cx="2328862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8" name="Object 15">
            <a:extLst>
              <a:ext uri="{FF2B5EF4-FFF2-40B4-BE49-F238E27FC236}">
                <a16:creationId xmlns:a16="http://schemas.microsoft.com/office/drawing/2014/main" id="{52B1743B-AB69-814B-BDD2-B6B25621D0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048000"/>
          <a:ext cx="209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9" name="Equation" r:id="rId7" imgW="1752600" imgH="3213100" progId="Equation.DSMT4">
                  <p:embed/>
                </p:oleObj>
              </mc:Choice>
              <mc:Fallback>
                <p:oleObj name="Equation" r:id="rId7" imgW="1752600" imgH="32131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48000"/>
                        <a:ext cx="2095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9" name="Text Box 16">
            <a:extLst>
              <a:ext uri="{FF2B5EF4-FFF2-40B4-BE49-F238E27FC236}">
                <a16:creationId xmlns:a16="http://schemas.microsoft.com/office/drawing/2014/main" id="{EC50F863-B206-8E40-B710-8A571BB0A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196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</a:rPr>
              <a:t>神经元   改变为状态</a:t>
            </a:r>
            <a:r>
              <a:rPr lang="zh-CN" altLang="en-US" sz="2400">
                <a:latin typeface="Times New Roman" panose="02020603050405020304" pitchFamily="18" charset="0"/>
              </a:rPr>
              <a:t>“</a:t>
            </a:r>
            <a:r>
              <a:rPr lang="en-US" altLang="zh-CN" sz="2400">
                <a:latin typeface="宋体" panose="02010600030101010101" pitchFamily="2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”</a:t>
            </a:r>
            <a:r>
              <a:rPr lang="zh-CN" altLang="en-US" sz="2400">
                <a:latin typeface="宋体" panose="02010600030101010101" pitchFamily="2" charset="-122"/>
              </a:rPr>
              <a:t>的概率： </a:t>
            </a:r>
          </a:p>
        </p:txBody>
      </p:sp>
      <p:graphicFrame>
        <p:nvGraphicFramePr>
          <p:cNvPr id="82960" name="Object 17">
            <a:extLst>
              <a:ext uri="{FF2B5EF4-FFF2-40B4-BE49-F238E27FC236}">
                <a16:creationId xmlns:a16="http://schemas.microsoft.com/office/drawing/2014/main" id="{3390ECFF-7B7E-8348-ACEF-34B5E4BD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495800"/>
          <a:ext cx="209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0" name="Equation" r:id="rId9" imgW="1752600" imgH="3213100" progId="Equation.DSMT4">
                  <p:embed/>
                </p:oleObj>
              </mc:Choice>
              <mc:Fallback>
                <p:oleObj name="Equation" r:id="rId9" imgW="1752600" imgH="3213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495800"/>
                        <a:ext cx="2095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1" name="AutoShape 19">
            <a:extLst>
              <a:ext uri="{FF2B5EF4-FFF2-40B4-BE49-F238E27FC236}">
                <a16:creationId xmlns:a16="http://schemas.microsoft.com/office/drawing/2014/main" id="{DEE92893-D395-E04C-867A-EBD61467F3F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24200" y="4953000"/>
            <a:ext cx="252095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2" name="Line 21">
            <a:extLst>
              <a:ext uri="{FF2B5EF4-FFF2-40B4-BE49-F238E27FC236}">
                <a16:creationId xmlns:a16="http://schemas.microsoft.com/office/drawing/2014/main" id="{421C7237-8951-854B-96ED-E1D67829F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0300" y="5778500"/>
            <a:ext cx="519113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3" name="Line 22">
            <a:extLst>
              <a:ext uri="{FF2B5EF4-FFF2-40B4-BE49-F238E27FC236}">
                <a16:creationId xmlns:a16="http://schemas.microsoft.com/office/drawing/2014/main" id="{59691AFD-5EC1-BF46-9FF9-26C2A0C6D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5365750"/>
            <a:ext cx="18288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4" name="Rectangle 23">
            <a:extLst>
              <a:ext uri="{FF2B5EF4-FFF2-40B4-BE49-F238E27FC236}">
                <a16:creationId xmlns:a16="http://schemas.microsoft.com/office/drawing/2014/main" id="{3D8186CB-73FD-574B-A002-8BC02342B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5580063"/>
            <a:ext cx="101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altLang="zh-CN" sz="5400"/>
          </a:p>
        </p:txBody>
      </p:sp>
      <p:sp>
        <p:nvSpPr>
          <p:cNvPr id="82965" name="Rectangle 24">
            <a:extLst>
              <a:ext uri="{FF2B5EF4-FFF2-40B4-BE49-F238E27FC236}">
                <a16:creationId xmlns:a16="http://schemas.microsoft.com/office/drawing/2014/main" id="{94F40869-F863-3E48-81A1-B799D270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5580063"/>
            <a:ext cx="5413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exp(</a:t>
            </a:r>
            <a:endParaRPr lang="en-US" altLang="zh-CN" sz="5400"/>
          </a:p>
        </p:txBody>
      </p:sp>
      <p:sp>
        <p:nvSpPr>
          <p:cNvPr id="82966" name="Rectangle 25">
            <a:extLst>
              <a:ext uri="{FF2B5EF4-FFF2-40B4-BE49-F238E27FC236}">
                <a16:creationId xmlns:a16="http://schemas.microsoft.com/office/drawing/2014/main" id="{D468E6FF-0CE0-7949-8090-2B182119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5580063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5400"/>
          </a:p>
        </p:txBody>
      </p:sp>
      <p:sp>
        <p:nvSpPr>
          <p:cNvPr id="82967" name="Rectangle 26">
            <a:extLst>
              <a:ext uri="{FF2B5EF4-FFF2-40B4-BE49-F238E27FC236}">
                <a16:creationId xmlns:a16="http://schemas.microsoft.com/office/drawing/2014/main" id="{967EEC82-173A-E94B-8975-9778B30D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497205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5400"/>
          </a:p>
        </p:txBody>
      </p:sp>
      <p:sp>
        <p:nvSpPr>
          <p:cNvPr id="82968" name="Rectangle 27">
            <a:extLst>
              <a:ext uri="{FF2B5EF4-FFF2-40B4-BE49-F238E27FC236}">
                <a16:creationId xmlns:a16="http://schemas.microsoft.com/office/drawing/2014/main" id="{986817EA-6EAD-BB4A-8E81-7D394E89F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525" y="5821363"/>
            <a:ext cx="169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endParaRPr lang="en-US" altLang="zh-CN" sz="5400"/>
          </a:p>
        </p:txBody>
      </p:sp>
      <p:sp>
        <p:nvSpPr>
          <p:cNvPr id="82969" name="Rectangle 28">
            <a:extLst>
              <a:ext uri="{FF2B5EF4-FFF2-40B4-BE49-F238E27FC236}">
                <a16:creationId xmlns:a16="http://schemas.microsoft.com/office/drawing/2014/main" id="{1682B77B-A7B9-544E-8F0E-713497B00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5373688"/>
            <a:ext cx="185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endParaRPr lang="en-US" altLang="zh-CN" sz="5400"/>
          </a:p>
        </p:txBody>
      </p:sp>
      <p:sp>
        <p:nvSpPr>
          <p:cNvPr id="82970" name="Rectangle 29">
            <a:extLst>
              <a:ext uri="{FF2B5EF4-FFF2-40B4-BE49-F238E27FC236}">
                <a16:creationId xmlns:a16="http://schemas.microsoft.com/office/drawing/2014/main" id="{126C8113-E625-D047-8717-3313CEB22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51657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endParaRPr lang="en-US" altLang="zh-CN" sz="5400"/>
          </a:p>
        </p:txBody>
      </p:sp>
      <p:sp>
        <p:nvSpPr>
          <p:cNvPr id="82971" name="Rectangle 30">
            <a:extLst>
              <a:ext uri="{FF2B5EF4-FFF2-40B4-BE49-F238E27FC236}">
                <a16:creationId xmlns:a16="http://schemas.microsoft.com/office/drawing/2014/main" id="{B596839A-82B0-B241-A9C6-1B0A69D0C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5567363"/>
            <a:ext cx="492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endParaRPr lang="en-US" altLang="zh-CN" sz="5400"/>
          </a:p>
        </p:txBody>
      </p:sp>
      <p:sp>
        <p:nvSpPr>
          <p:cNvPr id="82972" name="Rectangle 31">
            <a:extLst>
              <a:ext uri="{FF2B5EF4-FFF2-40B4-BE49-F238E27FC236}">
                <a16:creationId xmlns:a16="http://schemas.microsoft.com/office/drawing/2014/main" id="{AA446D4C-0F32-2C4D-9B40-E71E2C5FC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8" y="5359400"/>
            <a:ext cx="492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endParaRPr lang="en-US" altLang="zh-CN" sz="5400"/>
          </a:p>
        </p:txBody>
      </p:sp>
      <p:sp>
        <p:nvSpPr>
          <p:cNvPr id="82973" name="Rectangle 32">
            <a:extLst>
              <a:ext uri="{FF2B5EF4-FFF2-40B4-BE49-F238E27FC236}">
                <a16:creationId xmlns:a16="http://schemas.microsoft.com/office/drawing/2014/main" id="{58B94B8D-0D86-3C40-BBEE-5D24A72BA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5" y="5338763"/>
            <a:ext cx="185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Symbol" pitchFamily="2" charset="2"/>
              </a:rPr>
              <a:t>D</a:t>
            </a:r>
            <a:endParaRPr lang="en-US" altLang="zh-CN" sz="5400"/>
          </a:p>
        </p:txBody>
      </p:sp>
      <p:sp>
        <p:nvSpPr>
          <p:cNvPr id="82974" name="Rectangle 33">
            <a:extLst>
              <a:ext uri="{FF2B5EF4-FFF2-40B4-BE49-F238E27FC236}">
                <a16:creationId xmlns:a16="http://schemas.microsoft.com/office/drawing/2014/main" id="{6B273436-BE5C-E54D-B247-7E57F16C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545138"/>
            <a:ext cx="1666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Symbol" pitchFamily="2" charset="2"/>
              </a:rPr>
              <a:t>-</a:t>
            </a:r>
            <a:endParaRPr lang="en-US" altLang="zh-CN" sz="5400"/>
          </a:p>
        </p:txBody>
      </p:sp>
      <p:sp>
        <p:nvSpPr>
          <p:cNvPr id="82975" name="Rectangle 34">
            <a:extLst>
              <a:ext uri="{FF2B5EF4-FFF2-40B4-BE49-F238E27FC236}">
                <a16:creationId xmlns:a16="http://schemas.microsoft.com/office/drawing/2014/main" id="{90FE300B-6B39-904E-AEB9-592A532F5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0" y="5545138"/>
            <a:ext cx="1666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Symbol" pitchFamily="2" charset="2"/>
              </a:rPr>
              <a:t>+</a:t>
            </a:r>
            <a:endParaRPr lang="en-US" altLang="zh-CN" sz="5400"/>
          </a:p>
        </p:txBody>
      </p:sp>
      <p:sp>
        <p:nvSpPr>
          <p:cNvPr id="82976" name="Rectangle 35">
            <a:extLst>
              <a:ext uri="{FF2B5EF4-FFF2-40B4-BE49-F238E27FC236}">
                <a16:creationId xmlns:a16="http://schemas.microsoft.com/office/drawing/2014/main" id="{DEAFA5D1-F6C0-AF42-956D-46226D97D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5130800"/>
            <a:ext cx="1666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Symbol" pitchFamily="2" charset="2"/>
              </a:rPr>
              <a:t>=</a:t>
            </a:r>
            <a:endParaRPr lang="en-US" altLang="zh-CN" sz="5400"/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>
            <a:extLst>
              <a:ext uri="{FF2B5EF4-FFF2-40B4-BE49-F238E27FC236}">
                <a16:creationId xmlns:a16="http://schemas.microsoft.com/office/drawing/2014/main" id="{2CDEBB34-AC2D-664E-A0D1-B7CA44A62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A683A84-1AE9-7441-80AA-911640F9B8A2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D55F2E5-6D5D-3C43-8643-C1837D76A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生物神经元的结构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56DBC59-A0B3-3F4F-84EF-CFC95CFF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38600"/>
            <a:ext cx="8686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SzPct val="60000"/>
              <a:buFont typeface="Wingdings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</a:rPr>
              <a:t>人脑由一千多亿（</a:t>
            </a:r>
            <a:r>
              <a:rPr lang="en-US" altLang="zh-CN" sz="2400" b="1">
                <a:latin typeface="Times New Roman" panose="02020603050405020304" pitchFamily="18" charset="0"/>
              </a:rPr>
              <a:t>1011</a:t>
            </a:r>
            <a:r>
              <a:rPr lang="zh-CN" altLang="en-US" sz="2400" b="1">
                <a:latin typeface="Times New Roman" panose="02020603050405020304" pitchFamily="18" charset="0"/>
              </a:rPr>
              <a:t>亿－ </a:t>
            </a:r>
            <a:r>
              <a:rPr lang="en-US" altLang="zh-CN" sz="2400" b="1">
                <a:latin typeface="Times New Roman" panose="02020603050405020304" pitchFamily="18" charset="0"/>
              </a:rPr>
              <a:t>1014 </a:t>
            </a:r>
            <a:r>
              <a:rPr lang="zh-CN" altLang="en-US" sz="2400" b="1">
                <a:latin typeface="Times New Roman" panose="02020603050405020304" pitchFamily="18" charset="0"/>
              </a:rPr>
              <a:t>亿）个神经细胞（神经元）交织在一起的网状结构组成，其中大脑皮层约</a:t>
            </a:r>
            <a:r>
              <a:rPr lang="en-US" altLang="zh-CN" sz="2400" b="1">
                <a:latin typeface="Times New Roman" panose="02020603050405020304" pitchFamily="18" charset="0"/>
              </a:rPr>
              <a:t>140</a:t>
            </a:r>
            <a:r>
              <a:rPr lang="zh-CN" altLang="en-US" sz="2400" b="1">
                <a:latin typeface="Times New Roman" panose="02020603050405020304" pitchFamily="18" charset="0"/>
              </a:rPr>
              <a:t>亿个神经元，小脑皮层约</a:t>
            </a:r>
            <a:r>
              <a:rPr lang="en-US" altLang="zh-CN" sz="2400" b="1">
                <a:latin typeface="Times New Roman" panose="02020603050405020304" pitchFamily="18" charset="0"/>
              </a:rPr>
              <a:t>1000</a:t>
            </a:r>
            <a:r>
              <a:rPr lang="zh-CN" altLang="en-US" sz="2400" b="1">
                <a:latin typeface="Times New Roman" panose="02020603050405020304" pitchFamily="18" charset="0"/>
              </a:rPr>
              <a:t>亿个神经元。</a:t>
            </a:r>
          </a:p>
          <a:p>
            <a:pPr eaLnBrk="1" hangingPunct="1">
              <a:spcBef>
                <a:spcPct val="30000"/>
              </a:spcBef>
              <a:buSzPct val="60000"/>
              <a:buFont typeface="Wingdings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</a:rPr>
              <a:t>神经元约有</a:t>
            </a:r>
            <a:r>
              <a:rPr lang="en-US" altLang="zh-CN" sz="2400" b="1">
                <a:latin typeface="Times New Roman" panose="02020603050405020304" pitchFamily="18" charset="0"/>
              </a:rPr>
              <a:t>1000</a:t>
            </a:r>
            <a:r>
              <a:rPr lang="zh-CN" altLang="en-US" sz="2400" b="1">
                <a:latin typeface="Times New Roman" panose="02020603050405020304" pitchFamily="18" charset="0"/>
              </a:rPr>
              <a:t>种类型，每个神经元大约与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－ 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4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</a:rPr>
              <a:t>个其他神经元相连接，形成极为错综复杂而又灵活多变的神经网络。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85B940DB-C6DA-5A46-A349-B94CB788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/>
          <a:stretch>
            <a:fillRect/>
          </a:stretch>
        </p:blipFill>
        <p:spPr bwMode="auto">
          <a:xfrm>
            <a:off x="4343400" y="838200"/>
            <a:ext cx="48006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2">
            <a:extLst>
              <a:ext uri="{FF2B5EF4-FFF2-40B4-BE49-F238E27FC236}">
                <a16:creationId xmlns:a16="http://schemas.microsoft.com/office/drawing/2014/main" id="{FA5FE919-A050-AA43-B598-BAB4E4A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3886200" cy="304800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path path="rect">
              <a:fillToRect t="100000" r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3038" indent="-173038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30000"/>
              </a:spcBef>
              <a:buSzPct val="60000"/>
              <a:buFont typeface="Wingdings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</a:rPr>
              <a:t>人脑构造</a:t>
            </a:r>
            <a:r>
              <a:rPr lang="en-US" altLang="zh-CN" sz="2400" b="1">
                <a:latin typeface="Times New Roman" panose="02020603050405020304" pitchFamily="18" charset="0"/>
              </a:rPr>
              <a:t>:</a:t>
            </a:r>
          </a:p>
          <a:p>
            <a:pPr algn="just" eaLnBrk="1" hangingPunct="1">
              <a:lnSpc>
                <a:spcPct val="140000"/>
              </a:lnSpc>
              <a:spcBef>
                <a:spcPct val="30000"/>
              </a:spcBef>
              <a:buClr>
                <a:srgbClr val="0000CC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           </a:t>
            </a:r>
            <a:r>
              <a:rPr lang="zh-CN" altLang="en-US" sz="2400" b="1">
                <a:latin typeface="Times New Roman" panose="02020603050405020304" pitchFamily="18" charset="0"/>
              </a:rPr>
              <a:t>皮层（</a:t>
            </a:r>
            <a:r>
              <a:rPr lang="en-US" altLang="zh-CN" sz="2400" b="1">
                <a:latin typeface="Times New Roman" panose="02020603050405020304" pitchFamily="18" charset="0"/>
              </a:rPr>
              <a:t>cortex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</a:p>
          <a:p>
            <a:pPr algn="just" eaLnBrk="1" hangingPunct="1">
              <a:lnSpc>
                <a:spcPct val="140000"/>
              </a:lnSpc>
              <a:spcBef>
                <a:spcPct val="30000"/>
              </a:spcBef>
              <a:buClr>
                <a:srgbClr val="0000CC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        中脑（</a:t>
            </a:r>
            <a:r>
              <a:rPr lang="en-US" altLang="zh-CN" sz="2400" b="1">
                <a:latin typeface="Times New Roman" panose="02020603050405020304" pitchFamily="18" charset="0"/>
              </a:rPr>
              <a:t>midbrain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</a:p>
          <a:p>
            <a:pPr algn="just" eaLnBrk="1" hangingPunct="1">
              <a:lnSpc>
                <a:spcPct val="140000"/>
              </a:lnSpc>
              <a:spcBef>
                <a:spcPct val="30000"/>
              </a:spcBef>
              <a:buClr>
                <a:srgbClr val="0000CC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        脑干（</a:t>
            </a:r>
            <a:r>
              <a:rPr lang="en-US" altLang="zh-CN" sz="2400" b="1">
                <a:latin typeface="Times New Roman" panose="02020603050405020304" pitchFamily="18" charset="0"/>
              </a:rPr>
              <a:t>brainstem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</a:p>
          <a:p>
            <a:pPr algn="just" eaLnBrk="1" hangingPunct="1">
              <a:lnSpc>
                <a:spcPct val="140000"/>
              </a:lnSpc>
              <a:spcBef>
                <a:spcPct val="30000"/>
              </a:spcBef>
              <a:buClr>
                <a:srgbClr val="0000CC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        小脑（</a:t>
            </a:r>
            <a:r>
              <a:rPr lang="en-US" altLang="zh-CN" sz="2400" b="1">
                <a:latin typeface="Times New Roman" panose="02020603050405020304" pitchFamily="18" charset="0"/>
              </a:rPr>
              <a:t>cerebellum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</a:p>
        </p:txBody>
      </p:sp>
    </p:spTree>
    <p:custDataLst>
      <p:tags r:id="rId1"/>
    </p:custDataLst>
  </p:cSld>
  <p:clrMapOvr>
    <a:masterClrMapping/>
  </p:clrMapOvr>
  <p:transition advTm="459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3">
            <a:extLst>
              <a:ext uri="{FF2B5EF4-FFF2-40B4-BE49-F238E27FC236}">
                <a16:creationId xmlns:a16="http://schemas.microsoft.com/office/drawing/2014/main" id="{47B5E366-A603-9445-AEF8-A508C9D4F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7E725E1-2A71-5440-B201-328E9482867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44068" name="Rectangle 4">
            <a:extLst>
              <a:ext uri="{FF2B5EF4-FFF2-40B4-BE49-F238E27FC236}">
                <a16:creationId xmlns:a16="http://schemas.microsoft.com/office/drawing/2014/main" id="{6F7133EB-A8A8-224D-B207-CC30AD761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 2. </a:t>
            </a:r>
            <a:r>
              <a:rPr lang="zh-CN" altLang="en-US" b="1">
                <a:latin typeface="Times New Roman" panose="02020603050405020304" pitchFamily="18" charset="0"/>
              </a:rPr>
              <a:t>高斯机</a:t>
            </a:r>
            <a:r>
              <a:rPr lang="zh-CN" altLang="en-US"/>
              <a:t> </a:t>
            </a:r>
          </a:p>
        </p:txBody>
      </p:sp>
      <p:sp>
        <p:nvSpPr>
          <p:cNvPr id="83972" name="Rectangle 5">
            <a:extLst>
              <a:ext uri="{FF2B5EF4-FFF2-40B4-BE49-F238E27FC236}">
                <a16:creationId xmlns:a16="http://schemas.microsoft.com/office/drawing/2014/main" id="{56630B6F-02E0-2D48-9AAF-2B8BC42E8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8.4.3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随机神经网络</a:t>
            </a:r>
          </a:p>
        </p:txBody>
      </p:sp>
      <p:grpSp>
        <p:nvGrpSpPr>
          <p:cNvPr id="83973" name="Group 16">
            <a:extLst>
              <a:ext uri="{FF2B5EF4-FFF2-40B4-BE49-F238E27FC236}">
                <a16:creationId xmlns:a16="http://schemas.microsoft.com/office/drawing/2014/main" id="{4CF8B3B9-516B-5547-B737-CFD6A75ADC7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600200"/>
            <a:ext cx="8396288" cy="1677988"/>
            <a:chOff x="240" y="1008"/>
            <a:chExt cx="5289" cy="1057"/>
          </a:xfrm>
        </p:grpSpPr>
        <p:graphicFrame>
          <p:nvGraphicFramePr>
            <p:cNvPr id="83978" name="Object 7">
              <a:extLst>
                <a:ext uri="{FF2B5EF4-FFF2-40B4-BE49-F238E27FC236}">
                  <a16:creationId xmlns:a16="http://schemas.microsoft.com/office/drawing/2014/main" id="{A0B2E91A-A7A5-F04E-9224-45F97A98FB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008"/>
            <a:ext cx="2064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2" r:id="rId3" imgW="32766000" imgH="10236200" progId="Equation.DSMT4">
                    <p:embed/>
                  </p:oleObj>
                </mc:Choice>
                <mc:Fallback>
                  <p:oleObj r:id="rId3" imgW="32766000" imgH="102362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008"/>
                          <a:ext cx="2064" cy="6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79" name="Text Box 8">
              <a:extLst>
                <a:ext uri="{FF2B5EF4-FFF2-40B4-BE49-F238E27FC236}">
                  <a16:creationId xmlns:a16="http://schemas.microsoft.com/office/drawing/2014/main" id="{A1AA39AC-C442-9441-9786-CCFC55DA2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776"/>
              <a:ext cx="48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b="1">
                  <a:latin typeface="宋体" panose="02010600030101010101" pitchFamily="2" charset="-122"/>
                </a:rPr>
                <a:t>   :</a:t>
              </a:r>
              <a:r>
                <a:rPr lang="zh-CN" altLang="en-US" sz="2400" b="1">
                  <a:latin typeface="宋体" panose="02010600030101010101" pitchFamily="2" charset="-122"/>
                </a:rPr>
                <a:t>均值为</a:t>
              </a:r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2400" b="1">
                  <a:latin typeface="宋体" panose="02010600030101010101" pitchFamily="2" charset="-122"/>
                </a:rPr>
                <a:t>的高斯随机变量（白噪声） ，其方差为</a:t>
              </a:r>
              <a:r>
                <a:rPr lang="zh-CN" altLang="en-US" sz="2400" b="1"/>
                <a:t> </a:t>
              </a:r>
            </a:p>
          </p:txBody>
        </p:sp>
        <p:graphicFrame>
          <p:nvGraphicFramePr>
            <p:cNvPr id="83980" name="Object 9">
              <a:extLst>
                <a:ext uri="{FF2B5EF4-FFF2-40B4-BE49-F238E27FC236}">
                  <a16:creationId xmlns:a16="http://schemas.microsoft.com/office/drawing/2014/main" id="{1B86BC45-3DF8-F24B-B211-4C08692B05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1776"/>
            <a:ext cx="777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3" r:id="rId5" imgW="11112500" imgH="4102100" progId="Equation.DSMT4">
                    <p:embed/>
                  </p:oleObj>
                </mc:Choice>
                <mc:Fallback>
                  <p:oleObj r:id="rId5" imgW="11112500" imgH="41021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776"/>
                          <a:ext cx="777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1" name="Object 10">
              <a:extLst>
                <a:ext uri="{FF2B5EF4-FFF2-40B4-BE49-F238E27FC236}">
                  <a16:creationId xmlns:a16="http://schemas.microsoft.com/office/drawing/2014/main" id="{A5006BEF-DB1D-CD49-9895-A6BED85A45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" y="1824"/>
            <a:ext cx="1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4" r:id="rId7" imgW="2921000" imgH="3797300" progId="Equation.DSMT4">
                    <p:embed/>
                  </p:oleObj>
                </mc:Choice>
                <mc:Fallback>
                  <p:oleObj r:id="rId7" imgW="2921000" imgH="37973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" y="1824"/>
                          <a:ext cx="18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4075" name="Text Box 11">
            <a:extLst>
              <a:ext uri="{FF2B5EF4-FFF2-40B4-BE49-F238E27FC236}">
                <a16:creationId xmlns:a16="http://schemas.microsoft.com/office/drawing/2014/main" id="{7AA89202-7C3E-164B-81A3-F2AB2EAAE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33800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3. </a:t>
            </a:r>
            <a:r>
              <a:rPr lang="zh-CN" altLang="en-US" b="1">
                <a:latin typeface="Times New Roman" panose="02020603050405020304" pitchFamily="18" charset="0"/>
              </a:rPr>
              <a:t>柯西机 </a:t>
            </a:r>
          </a:p>
        </p:txBody>
      </p:sp>
      <p:graphicFrame>
        <p:nvGraphicFramePr>
          <p:cNvPr id="83975" name="Object 13">
            <a:extLst>
              <a:ext uri="{FF2B5EF4-FFF2-40B4-BE49-F238E27FC236}">
                <a16:creationId xmlns:a16="http://schemas.microsoft.com/office/drawing/2014/main" id="{3A7B70A8-AFDE-1E44-BB13-52DCFD274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4191000"/>
          <a:ext cx="32766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5" r:id="rId9" imgW="32766000" imgH="10236200" progId="Equation.DSMT4">
                  <p:embed/>
                </p:oleObj>
              </mc:Choice>
              <mc:Fallback>
                <p:oleObj r:id="rId9" imgW="32766000" imgH="10236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191000"/>
                        <a:ext cx="32766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Text Box 14">
            <a:extLst>
              <a:ext uri="{FF2B5EF4-FFF2-40B4-BE49-F238E27FC236}">
                <a16:creationId xmlns:a16="http://schemas.microsoft.com/office/drawing/2014/main" id="{58FF9E26-CBFB-434B-9FE6-3558ECC2E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52578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: </a:t>
            </a:r>
            <a:r>
              <a:rPr lang="zh-CN" altLang="en-US" sz="2400" b="1">
                <a:latin typeface="宋体" panose="02010600030101010101" pitchFamily="2" charset="-122"/>
              </a:rPr>
              <a:t>柯西随机变量（有色噪声）</a:t>
            </a:r>
            <a:r>
              <a:rPr lang="zh-CN" altLang="en-US" sz="2400" b="1"/>
              <a:t> </a:t>
            </a:r>
          </a:p>
        </p:txBody>
      </p:sp>
      <p:graphicFrame>
        <p:nvGraphicFramePr>
          <p:cNvPr id="83977" name="Object 15">
            <a:extLst>
              <a:ext uri="{FF2B5EF4-FFF2-40B4-BE49-F238E27FC236}">
                <a16:creationId xmlns:a16="http://schemas.microsoft.com/office/drawing/2014/main" id="{EF933226-D177-474E-937E-8DDA3CCDF3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0413" y="5334000"/>
          <a:ext cx="29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r:id="rId10" imgW="2921000" imgH="3797300" progId="Equation.DSMT4">
                  <p:embed/>
                </p:oleObj>
              </mc:Choice>
              <mc:Fallback>
                <p:oleObj r:id="rId10" imgW="2921000" imgH="37973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5334000"/>
                        <a:ext cx="292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4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4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8" grpId="0" build="p" autoUpdateAnimBg="0"/>
      <p:bldP spid="344075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1">
            <a:extLst>
              <a:ext uri="{FF2B5EF4-FFF2-40B4-BE49-F238E27FC236}">
                <a16:creationId xmlns:a16="http://schemas.microsoft.com/office/drawing/2014/main" id="{FEADCC33-7F3A-CC42-9CB1-21E87DF77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006BAF6-5B99-E246-8EAC-23CD2752374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4995" name="Rectangle 6">
            <a:extLst>
              <a:ext uri="{FF2B5EF4-FFF2-40B4-BE49-F238E27FC236}">
                <a16:creationId xmlns:a16="http://schemas.microsoft.com/office/drawing/2014/main" id="{C4B82608-6E1D-4446-8CCF-02D2F886B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神经网络的应用</a:t>
            </a:r>
          </a:p>
        </p:txBody>
      </p:sp>
      <p:sp>
        <p:nvSpPr>
          <p:cNvPr id="84996" name="Rectangle 7">
            <a:extLst>
              <a:ext uri="{FF2B5EF4-FFF2-40B4-BE49-F238E27FC236}">
                <a16:creationId xmlns:a16="http://schemas.microsoft.com/office/drawing/2014/main" id="{98D400F6-4E81-0246-911E-70051CDFA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82613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2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8.5.1  Hopfield</a:t>
            </a:r>
            <a:r>
              <a:rPr lang="zh-CN" altLang="en-US" b="1">
                <a:latin typeface="Times New Roman" panose="02020603050405020304" pitchFamily="18" charset="0"/>
              </a:rPr>
              <a:t>神经网络在联想记忆中的应用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2"/>
              </a:buBlip>
            </a:pPr>
            <a:r>
              <a:rPr lang="en-US" altLang="zh-CN" b="1">
                <a:latin typeface="Times New Roman" panose="02020603050405020304" pitchFamily="18" charset="0"/>
              </a:rPr>
              <a:t>8.5.2 Hopfield</a:t>
            </a:r>
            <a:r>
              <a:rPr lang="zh-CN" altLang="en-US" b="1">
                <a:latin typeface="Times New Roman" panose="02020603050405020304" pitchFamily="18" charset="0"/>
              </a:rPr>
              <a:t>神经网络优化方法</a:t>
            </a:r>
          </a:p>
          <a:p>
            <a:pPr eaLnBrk="1" hangingPunct="1">
              <a:lnSpc>
                <a:spcPct val="140000"/>
              </a:lnSpc>
              <a:buSzPct val="60000"/>
              <a:buFontTx/>
              <a:buNone/>
            </a:pP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3">
            <a:extLst>
              <a:ext uri="{FF2B5EF4-FFF2-40B4-BE49-F238E27FC236}">
                <a16:creationId xmlns:a16="http://schemas.microsoft.com/office/drawing/2014/main" id="{C1AC501A-AD0A-4642-B03A-959249944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EE7EBDD-BE13-914C-9F6F-86CAAE066B3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2FF6142-5889-B945-A9BD-9C0FE29946E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7696200" cy="4038600"/>
            <a:chOff x="720" y="1440"/>
            <a:chExt cx="4848" cy="2544"/>
          </a:xfrm>
        </p:grpSpPr>
        <p:pic>
          <p:nvPicPr>
            <p:cNvPr id="86024" name="Picture 5" descr="AMIDEA">
              <a:extLst>
                <a:ext uri="{FF2B5EF4-FFF2-40B4-BE49-F238E27FC236}">
                  <a16:creationId xmlns:a16="http://schemas.microsoft.com/office/drawing/2014/main" id="{4D1D497A-21BF-2943-B143-D9BA7B00E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2400"/>
              <a:ext cx="581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5" name="AutoShape 6">
              <a:extLst>
                <a:ext uri="{FF2B5EF4-FFF2-40B4-BE49-F238E27FC236}">
                  <a16:creationId xmlns:a16="http://schemas.microsoft.com/office/drawing/2014/main" id="{3E62D2E6-C6FC-C74C-BCF9-62B086264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40"/>
              <a:ext cx="4272" cy="864"/>
            </a:xfrm>
            <a:prstGeom prst="cloudCallout">
              <a:avLst>
                <a:gd name="adj1" fmla="val -49440"/>
                <a:gd name="adj2" fmla="val 95023"/>
              </a:avLst>
            </a:prstGeom>
            <a:gradFill rotWithShape="0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18900000" scaled="1"/>
            </a:gradFill>
            <a:ln w="9525">
              <a:solidFill>
                <a:srgbClr val="33CCCC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86026" name="Rectangle 7">
              <a:extLst>
                <a:ext uri="{FF2B5EF4-FFF2-40B4-BE49-F238E27FC236}">
                  <a16:creationId xmlns:a16="http://schemas.microsoft.com/office/drawing/2014/main" id="{933B6F24-1229-7E45-AF55-8304F748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710"/>
              <a:ext cx="31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如何实现</a:t>
              </a:r>
              <a:r>
                <a:rPr kumimoji="1" lang="en-US" altLang="zh-CN" b="1" u="sng">
                  <a:solidFill>
                    <a:srgbClr val="0000FF"/>
                  </a:solidFill>
                  <a:latin typeface="Times New Roman" panose="02020603050405020304" pitchFamily="18" charset="0"/>
                </a:rPr>
                <a:t>HNN</a:t>
              </a:r>
              <a:r>
                <a:rPr kumimoji="1" lang="zh-CN" altLang="en-US" b="1" u="sng">
                  <a:solidFill>
                    <a:srgbClr val="0000FF"/>
                  </a:solidFill>
                  <a:latin typeface="Times New Roman" panose="02020603050405020304" pitchFamily="18" charset="0"/>
                </a:rPr>
                <a:t>的联想记忆</a:t>
              </a:r>
              <a:r>
                <a:rPr kumimoji="1" lang="zh-CN" altLang="en-US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功能</a:t>
              </a:r>
              <a:r>
                <a:rPr kumimoji="1" lang="en-US" altLang="zh-CN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FA5CB4C2-E748-6F48-B885-711CCED26F00}"/>
              </a:ext>
            </a:extLst>
          </p:cNvPr>
          <p:cNvGrpSpPr>
            <a:grpSpLocks/>
          </p:cNvGrpSpPr>
          <p:nvPr/>
        </p:nvGrpSpPr>
        <p:grpSpPr bwMode="auto">
          <a:xfrm>
            <a:off x="2874963" y="3495675"/>
            <a:ext cx="5888037" cy="1457325"/>
            <a:chOff x="2160" y="2544"/>
            <a:chExt cx="3504" cy="1152"/>
          </a:xfrm>
        </p:grpSpPr>
        <p:sp>
          <p:nvSpPr>
            <p:cNvPr id="86022" name="AutoShape 9">
              <a:extLst>
                <a:ext uri="{FF2B5EF4-FFF2-40B4-BE49-F238E27FC236}">
                  <a16:creationId xmlns:a16="http://schemas.microsoft.com/office/drawing/2014/main" id="{FC8F47E7-805D-1B40-8DF8-BE6750F4AC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160" y="2544"/>
              <a:ext cx="3504" cy="1152"/>
            </a:xfrm>
            <a:prstGeom prst="wedgeRectCallout">
              <a:avLst>
                <a:gd name="adj1" fmla="val 1597"/>
                <a:gd name="adj2" fmla="val 95051"/>
              </a:avLst>
            </a:prstGeom>
            <a:gradFill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86023" name="Text Box 10">
              <a:extLst>
                <a:ext uri="{FF2B5EF4-FFF2-40B4-BE49-F238E27FC236}">
                  <a16:creationId xmlns:a16="http://schemas.microsoft.com/office/drawing/2014/main" id="{7AA861DB-E22E-AA4F-975F-7F7F017D6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1" y="2661"/>
              <a:ext cx="3394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Pct val="60000"/>
                <a:buFont typeface="Wingdings" pitchFamily="2" charset="2"/>
                <a:buChar char="n"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网络能够通过联想来输出和输入模式</a:t>
              </a:r>
            </a:p>
            <a:p>
              <a:pPr eaLnBrk="1" hangingPunct="1">
                <a:spcBef>
                  <a:spcPct val="0"/>
                </a:spcBef>
                <a:buSzPct val="60000"/>
                <a:buFont typeface="Wingdings" pitchFamily="2" charset="2"/>
                <a:buNone/>
              </a:pPr>
              <a:r>
                <a:rPr kumimoji="1" lang="zh-CN" altLang="en-US" sz="2600" b="1">
                  <a:latin typeface="Times New Roman" panose="02020603050405020304" pitchFamily="18" charset="0"/>
                </a:rPr>
                <a:t>最为相似的样本模式。</a:t>
              </a:r>
            </a:p>
          </p:txBody>
        </p:sp>
      </p:grpSp>
      <p:sp>
        <p:nvSpPr>
          <p:cNvPr id="86021" name="Rectangle 14">
            <a:extLst>
              <a:ext uri="{FF2B5EF4-FFF2-40B4-BE49-F238E27FC236}">
                <a16:creationId xmlns:a16="http://schemas.microsoft.com/office/drawing/2014/main" id="{949265C1-4A89-B84B-83C2-E078ABBEA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 advTm="6585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5">
            <a:extLst>
              <a:ext uri="{FF2B5EF4-FFF2-40B4-BE49-F238E27FC236}">
                <a16:creationId xmlns:a16="http://schemas.microsoft.com/office/drawing/2014/main" id="{DD9E8F5A-D248-2D4A-B85A-6F7C389A3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FD52027-4A9E-064E-BB0C-CD103534CC5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308228" name="Object 4">
            <a:extLst>
              <a:ext uri="{FF2B5EF4-FFF2-40B4-BE49-F238E27FC236}">
                <a16:creationId xmlns:a16="http://schemas.microsoft.com/office/drawing/2014/main" id="{FC469FF6-01FC-F94A-95F7-F7F8B3A112FC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609600" y="838200"/>
          <a:ext cx="84582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SmartDraw" r:id="rId3" imgW="33413700" imgH="18567400" progId="SmartDraw.2">
                  <p:embed/>
                </p:oleObj>
              </mc:Choice>
              <mc:Fallback>
                <p:oleObj name="SmartDraw" r:id="rId3" imgW="33413700" imgH="18567400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838200"/>
                        <a:ext cx="84582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Rectangle 7">
            <a:extLst>
              <a:ext uri="{FF2B5EF4-FFF2-40B4-BE49-F238E27FC236}">
                <a16:creationId xmlns:a16="http://schemas.microsoft.com/office/drawing/2014/main" id="{8F1B9941-2F02-7540-B82A-339B13D0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700" b="1"/>
              <a:t>例</a:t>
            </a:r>
            <a:r>
              <a:rPr kumimoji="1" lang="en-US" altLang="zh-CN" sz="2700" b="1"/>
              <a:t>8.2</a:t>
            </a:r>
            <a:endParaRPr kumimoji="1" lang="en-US" altLang="zh-CN" sz="2600" b="1"/>
          </a:p>
        </p:txBody>
      </p:sp>
      <p:sp>
        <p:nvSpPr>
          <p:cNvPr id="308236" name="Text Box 12">
            <a:extLst>
              <a:ext uri="{FF2B5EF4-FFF2-40B4-BE49-F238E27FC236}">
                <a16:creationId xmlns:a16="http://schemas.microsoft.com/office/drawing/2014/main" id="{5842A614-DD4A-0249-B6A4-F55D17471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Char char="n"/>
            </a:pPr>
            <a:r>
              <a:rPr lang="en-US" altLang="zh-CN" sz="2200" b="1">
                <a:latin typeface="Times New Roman" panose="02020603050405020304" pitchFamily="18" charset="0"/>
              </a:rPr>
              <a:t> </a:t>
            </a:r>
            <a:r>
              <a:rPr lang="zh-CN" altLang="en-US" sz="2200" b="1">
                <a:latin typeface="Times New Roman" panose="02020603050405020304" pitchFamily="18" charset="0"/>
              </a:rPr>
              <a:t>传感器输出：</a:t>
            </a:r>
            <a:r>
              <a:rPr lang="en-US" altLang="zh-CN" sz="2200" b="1">
                <a:latin typeface="Times New Roman" panose="02020603050405020304" pitchFamily="18" charset="0"/>
              </a:rPr>
              <a:t>[</a:t>
            </a:r>
            <a:r>
              <a:rPr lang="zh-CN" altLang="en-US" sz="2200" b="1">
                <a:latin typeface="Times New Roman" panose="02020603050405020304" pitchFamily="18" charset="0"/>
              </a:rPr>
              <a:t>外形，质地，重量</a:t>
            </a:r>
            <a:r>
              <a:rPr lang="en-US" altLang="zh-CN" sz="2200" b="1">
                <a:latin typeface="Times New Roman" panose="02020603050405020304" pitchFamily="18" charset="0"/>
              </a:rPr>
              <a:t>]</a:t>
            </a:r>
            <a:r>
              <a:rPr lang="en-US" altLang="zh-CN" sz="2200" b="1" baseline="30000">
                <a:latin typeface="Times New Roman" panose="02020603050405020304" pitchFamily="18" charset="0"/>
              </a:rPr>
              <a:t>T</a:t>
            </a:r>
            <a:r>
              <a:rPr lang="en-US" altLang="zh-CN" sz="2400"/>
              <a:t>          </a:t>
            </a:r>
          </a:p>
        </p:txBody>
      </p:sp>
      <p:graphicFrame>
        <p:nvGraphicFramePr>
          <p:cNvPr id="308240" name="Object 16">
            <a:extLst>
              <a:ext uri="{FF2B5EF4-FFF2-40B4-BE49-F238E27FC236}">
                <a16:creationId xmlns:a16="http://schemas.microsoft.com/office/drawing/2014/main" id="{47F42BE5-3BB1-3644-BF52-20D627A0ED5D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5575300" y="5502275"/>
          <a:ext cx="32496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公式" r:id="rId5" imgW="40373300" imgH="5270500" progId="Equation.3">
                  <p:embed/>
                </p:oleObj>
              </mc:Choice>
              <mc:Fallback>
                <p:oleObj name="公式" r:id="rId5" imgW="40373300" imgH="5270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300" y="5502275"/>
                        <a:ext cx="3249613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41" name="Object 17">
            <a:extLst>
              <a:ext uri="{FF2B5EF4-FFF2-40B4-BE49-F238E27FC236}">
                <a16:creationId xmlns:a16="http://schemas.microsoft.com/office/drawing/2014/main" id="{5A0C9DDD-9E94-9044-8908-422EF73FE72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5584825" y="6030913"/>
          <a:ext cx="32543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公式" r:id="rId7" imgW="41541700" imgH="5270500" progId="Equation.3">
                  <p:embed/>
                </p:oleObj>
              </mc:Choice>
              <mc:Fallback>
                <p:oleObj name="公式" r:id="rId7" imgW="41541700" imgH="5270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4825" y="6030913"/>
                        <a:ext cx="32543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243" name="Picture 19">
            <a:extLst>
              <a:ext uri="{FF2B5EF4-FFF2-40B4-BE49-F238E27FC236}">
                <a16:creationId xmlns:a16="http://schemas.microsoft.com/office/drawing/2014/main" id="{617BCFC0-6824-BD4E-B1B3-12D7C3ED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19600"/>
            <a:ext cx="38862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3" name="Rectangle 22">
            <a:extLst>
              <a:ext uri="{FF2B5EF4-FFF2-40B4-BE49-F238E27FC236}">
                <a16:creationId xmlns:a16="http://schemas.microsoft.com/office/drawing/2014/main" id="{F2F09AD9-4AE5-F74E-8F15-5C1834295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3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3">
            <a:extLst>
              <a:ext uri="{FF2B5EF4-FFF2-40B4-BE49-F238E27FC236}">
                <a16:creationId xmlns:a16="http://schemas.microsoft.com/office/drawing/2014/main" id="{D300F496-6964-6E45-BDC2-08F858CA1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9F80234-488C-C54C-984D-75A7CE70704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5D895720-1593-9B47-BF9D-570EC942D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700" b="1"/>
              <a:t>例</a:t>
            </a:r>
            <a:r>
              <a:rPr kumimoji="1" lang="en-US" altLang="zh-CN" sz="2700" b="1"/>
              <a:t>8.2</a:t>
            </a:r>
            <a:endParaRPr kumimoji="1" lang="en-US" altLang="zh-CN" sz="2600" b="1"/>
          </a:p>
        </p:txBody>
      </p:sp>
      <p:sp>
        <p:nvSpPr>
          <p:cNvPr id="89092" name="Rectangle 6">
            <a:extLst>
              <a:ext uri="{FF2B5EF4-FFF2-40B4-BE49-F238E27FC236}">
                <a16:creationId xmlns:a16="http://schemas.microsoft.com/office/drawing/2014/main" id="{78290644-8F1C-1C40-8E85-1640BEA6E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3124200" cy="914400"/>
          </a:xfrm>
          <a:noFill/>
        </p:spPr>
        <p:txBody>
          <a:bodyPr/>
          <a:lstStyle/>
          <a:p>
            <a:pPr marL="173038" indent="-173038"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r>
              <a:rPr lang="en-US" altLang="zh-CN" sz="2600" b="1"/>
              <a:t>  </a:t>
            </a:r>
            <a:r>
              <a:rPr lang="zh-CN" altLang="en-US" sz="2600" b="1"/>
              <a:t>样本</a:t>
            </a:r>
            <a:r>
              <a:rPr lang="en-US" altLang="zh-CN" sz="2600" b="1"/>
              <a:t>:</a:t>
            </a:r>
          </a:p>
        </p:txBody>
      </p:sp>
      <p:graphicFrame>
        <p:nvGraphicFramePr>
          <p:cNvPr id="89093" name="Object 18">
            <a:extLst>
              <a:ext uri="{FF2B5EF4-FFF2-40B4-BE49-F238E27FC236}">
                <a16:creationId xmlns:a16="http://schemas.microsoft.com/office/drawing/2014/main" id="{8D3048D5-6DD6-CF46-84AD-3BEEEA132F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9600" y="1676400"/>
          <a:ext cx="2590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公式" r:id="rId3" imgW="29845000" imgH="5270500" progId="Equation.3">
                  <p:embed/>
                </p:oleObj>
              </mc:Choice>
              <mc:Fallback>
                <p:oleObj name="公式" r:id="rId3" imgW="29845000" imgH="5270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676400"/>
                        <a:ext cx="2590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19">
            <a:extLst>
              <a:ext uri="{FF2B5EF4-FFF2-40B4-BE49-F238E27FC236}">
                <a16:creationId xmlns:a16="http://schemas.microsoft.com/office/drawing/2014/main" id="{DCB551D1-13FD-ED4E-AC9A-B2116DCBF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167640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name="公式" r:id="rId5" imgW="31597600" imgH="5270500" progId="Equation.3">
                  <p:embed/>
                </p:oleObj>
              </mc:Choice>
              <mc:Fallback>
                <p:oleObj name="公式" r:id="rId5" imgW="31597600" imgH="5270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1676400"/>
                        <a:ext cx="274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>
            <a:extLst>
              <a:ext uri="{FF2B5EF4-FFF2-40B4-BE49-F238E27FC236}">
                <a16:creationId xmlns:a16="http://schemas.microsoft.com/office/drawing/2014/main" id="{088B7DCC-67C3-C642-8BB1-FD8BC7EF8001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86200"/>
            <a:ext cx="4419600" cy="2547938"/>
            <a:chOff x="2736" y="2448"/>
            <a:chExt cx="2784" cy="1605"/>
          </a:xfrm>
        </p:grpSpPr>
        <p:sp>
          <p:nvSpPr>
            <p:cNvPr id="89100" name="Text Box 21">
              <a:extLst>
                <a:ext uri="{FF2B5EF4-FFF2-40B4-BE49-F238E27FC236}">
                  <a16:creationId xmlns:a16="http://schemas.microsoft.com/office/drawing/2014/main" id="{50FE7F5D-DB90-494A-8644-A980B42BE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448"/>
              <a:ext cx="2544" cy="1605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0000CC"/>
                </a:buClr>
                <a:buSzPct val="60000"/>
                <a:buFont typeface="Wingdings" pitchFamily="2" charset="2"/>
                <a:buChar char="l"/>
              </a:pPr>
              <a:r>
                <a:rPr kumimoji="1" lang="en-US" altLang="zh-CN" sz="2600" b="1"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步骤：</a:t>
              </a:r>
            </a:p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zh-CN" altLang="en-US" sz="2600" b="1"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zh-CN" altLang="en-US" b="1"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endParaRPr kumimoji="1" lang="zh-CN" altLang="en-US" b="1"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40000"/>
                </a:lnSpc>
                <a:spcBef>
                  <a:spcPct val="0"/>
                </a:spcBef>
                <a:buClrTx/>
                <a:buFontTx/>
                <a:buNone/>
              </a:pP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89101" name="Rectangle 22">
              <a:extLst>
                <a:ext uri="{FF2B5EF4-FFF2-40B4-BE49-F238E27FC236}">
                  <a16:creationId xmlns:a16="http://schemas.microsoft.com/office/drawing/2014/main" id="{6C6D6A7E-B2E8-C645-B746-2F95F0EC6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793"/>
              <a:ext cx="249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600" b="1">
                  <a:latin typeface="Times New Roman" panose="02020603050405020304" pitchFamily="18" charset="0"/>
                </a:rPr>
                <a:t>       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600" b="1"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）设计</a:t>
              </a:r>
              <a:r>
                <a:rPr kumimoji="1" lang="en-US" altLang="zh-CN" sz="2600" b="1">
                  <a:latin typeface="Times New Roman" panose="02020603050405020304" pitchFamily="18" charset="0"/>
                </a:rPr>
                <a:t>DHNN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结构</a:t>
              </a:r>
            </a:p>
          </p:txBody>
        </p:sp>
        <p:sp>
          <p:nvSpPr>
            <p:cNvPr id="89102" name="Rectangle 23">
              <a:extLst>
                <a:ext uri="{FF2B5EF4-FFF2-40B4-BE49-F238E27FC236}">
                  <a16:creationId xmlns:a16="http://schemas.microsoft.com/office/drawing/2014/main" id="{31C8E21C-98E6-1B47-9F12-0E9344B7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225"/>
              <a:ext cx="216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zh-CN" altLang="en-US" sz="26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600" b="1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）设计连接权矩阵</a:t>
              </a:r>
            </a:p>
          </p:txBody>
        </p:sp>
        <p:sp>
          <p:nvSpPr>
            <p:cNvPr id="89103" name="Rectangle 24">
              <a:extLst>
                <a:ext uri="{FF2B5EF4-FFF2-40B4-BE49-F238E27FC236}">
                  <a16:creationId xmlns:a16="http://schemas.microsoft.com/office/drawing/2014/main" id="{AC100DC5-FB90-AC4C-9DB8-B4739F224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696"/>
              <a:ext cx="110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zh-CN" altLang="en-US" sz="26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600" b="1"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2600" b="1">
                  <a:latin typeface="Times New Roman" panose="02020603050405020304" pitchFamily="18" charset="0"/>
                </a:rPr>
                <a:t>）测试</a:t>
              </a: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505B31DF-0E58-944B-88A3-625F52C91E65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362200"/>
            <a:ext cx="6056313" cy="3429000"/>
            <a:chOff x="649" y="1152"/>
            <a:chExt cx="3815" cy="2160"/>
          </a:xfrm>
        </p:grpSpPr>
        <p:pic>
          <p:nvPicPr>
            <p:cNvPr id="89098" name="Picture 26" descr="AMCONFUS">
              <a:extLst>
                <a:ext uri="{FF2B5EF4-FFF2-40B4-BE49-F238E27FC236}">
                  <a16:creationId xmlns:a16="http://schemas.microsoft.com/office/drawing/2014/main" id="{45C26C7F-E5D3-2E4D-B081-35D881AFB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" y="2208"/>
              <a:ext cx="647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AutoShape 27">
              <a:extLst>
                <a:ext uri="{FF2B5EF4-FFF2-40B4-BE49-F238E27FC236}">
                  <a16:creationId xmlns:a16="http://schemas.microsoft.com/office/drawing/2014/main" id="{22347CF3-EBE7-8E4F-8B81-BEDEB784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52"/>
              <a:ext cx="3168" cy="864"/>
            </a:xfrm>
            <a:prstGeom prst="cloudCallout">
              <a:avLst>
                <a:gd name="adj1" fmla="val -44509"/>
                <a:gd name="adj2" fmla="val 70023"/>
              </a:avLst>
            </a:prstGeom>
            <a:gradFill rotWithShape="0">
              <a:gsLst>
                <a:gs pos="0">
                  <a:srgbClr val="CCFFCC"/>
                </a:gs>
                <a:gs pos="50000">
                  <a:srgbClr val="FFFFFF"/>
                </a:gs>
                <a:gs pos="100000">
                  <a:srgbClr val="CCFFCC"/>
                </a:gs>
              </a:gsLst>
              <a:lin ang="18900000" scaled="1"/>
            </a:gradFill>
            <a:ln w="9525">
              <a:solidFill>
                <a:srgbClr val="339966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1">
                  <a:latin typeface="Times New Roman" panose="02020603050405020304" pitchFamily="18" charset="0"/>
                </a:rPr>
                <a:t>具体怎样实现联想记忆？</a:t>
              </a:r>
            </a:p>
          </p:txBody>
        </p:sp>
      </p:grpSp>
      <p:sp>
        <p:nvSpPr>
          <p:cNvPr id="89097" name="Rectangle 29">
            <a:extLst>
              <a:ext uri="{FF2B5EF4-FFF2-40B4-BE49-F238E27FC236}">
                <a16:creationId xmlns:a16="http://schemas.microsoft.com/office/drawing/2014/main" id="{8E1BF4F9-F6B6-9D44-B73A-374760876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>
            <a:extLst>
              <a:ext uri="{FF2B5EF4-FFF2-40B4-BE49-F238E27FC236}">
                <a16:creationId xmlns:a16="http://schemas.microsoft.com/office/drawing/2014/main" id="{9C6C8D2C-DF00-474E-875B-AB80AF822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33DC9FC-D8A4-DF4D-90F9-00CF46B25C6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558F7B8B-7EC1-5847-8CD2-F4E59969B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692275"/>
            <a:ext cx="3124200" cy="914400"/>
          </a:xfrm>
          <a:noFill/>
        </p:spPr>
        <p:txBody>
          <a:bodyPr/>
          <a:lstStyle/>
          <a:p>
            <a:pPr marL="173038" indent="-173038" eaLnBrk="1" hangingPunct="1">
              <a:lnSpc>
                <a:spcPct val="150000"/>
              </a:lnSpc>
              <a:buSzPct val="60000"/>
              <a:buFont typeface="Wingdings" pitchFamily="2" charset="2"/>
              <a:buChar char="n"/>
            </a:pPr>
            <a:r>
              <a:rPr lang="en-US" altLang="zh-CN" sz="2600" b="1"/>
              <a:t>  </a:t>
            </a:r>
            <a:r>
              <a:rPr lang="zh-CN" altLang="en-US" sz="2600" b="1"/>
              <a:t>样本</a:t>
            </a:r>
            <a:r>
              <a:rPr lang="en-US" altLang="zh-CN" sz="2600" b="1"/>
              <a:t>:</a:t>
            </a:r>
          </a:p>
        </p:txBody>
      </p:sp>
      <p:sp>
        <p:nvSpPr>
          <p:cNvPr id="90116" name="Text Box 8">
            <a:extLst>
              <a:ext uri="{FF2B5EF4-FFF2-40B4-BE49-F238E27FC236}">
                <a16:creationId xmlns:a16="http://schemas.microsoft.com/office/drawing/2014/main" id="{952DB075-A4AA-FF4B-BFEB-900702345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58850"/>
            <a:ext cx="4114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80000"/>
              <a:buFont typeface="Wingdings" pitchFamily="2" charset="2"/>
              <a:buBlip>
                <a:blip r:embed="rId3"/>
              </a:buBlip>
            </a:pPr>
            <a:r>
              <a:rPr kumimoji="1" lang="en-US" altLang="zh-CN" sz="2600" b="1">
                <a:latin typeface="Times New Roman" panose="02020603050405020304" pitchFamily="18" charset="0"/>
              </a:rPr>
              <a:t> 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600" b="1">
                <a:latin typeface="Times New Roman" panose="02020603050405020304" pitchFamily="18" charset="0"/>
              </a:rPr>
              <a:t>1</a:t>
            </a:r>
            <a:r>
              <a:rPr kumimoji="1" lang="zh-CN" altLang="en-US" sz="2600" b="1">
                <a:latin typeface="Times New Roman" panose="02020603050405020304" pitchFamily="18" charset="0"/>
              </a:rPr>
              <a:t>）设计</a:t>
            </a:r>
            <a:r>
              <a:rPr kumimoji="1" lang="en-US" altLang="zh-CN" sz="2600" b="1">
                <a:latin typeface="Times New Roman" panose="02020603050405020304" pitchFamily="18" charset="0"/>
              </a:rPr>
              <a:t>DHNN</a:t>
            </a:r>
            <a:r>
              <a:rPr kumimoji="1" lang="zh-CN" altLang="en-US" sz="2600" b="1">
                <a:latin typeface="Times New Roman" panose="02020603050405020304" pitchFamily="18" charset="0"/>
              </a:rPr>
              <a:t>结构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1152ADE5-B025-F246-9407-6FF4CB395F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395413"/>
            <a:ext cx="4876800" cy="5005387"/>
            <a:chOff x="480" y="1440"/>
            <a:chExt cx="2304" cy="2346"/>
          </a:xfrm>
        </p:grpSpPr>
        <p:sp>
          <p:nvSpPr>
            <p:cNvPr id="90124" name="Text Box 10">
              <a:extLst>
                <a:ext uri="{FF2B5EF4-FFF2-40B4-BE49-F238E27FC236}">
                  <a16:creationId xmlns:a16="http://schemas.microsoft.com/office/drawing/2014/main" id="{BA593F0D-9AA6-5F46-9059-A3C458E08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600"/>
              <a:ext cx="211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神经元的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DHNN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结构图</a:t>
              </a:r>
            </a:p>
          </p:txBody>
        </p:sp>
        <p:graphicFrame>
          <p:nvGraphicFramePr>
            <p:cNvPr id="90125" name="Object 11">
              <a:extLst>
                <a:ext uri="{FF2B5EF4-FFF2-40B4-BE49-F238E27FC236}">
                  <a16:creationId xmlns:a16="http://schemas.microsoft.com/office/drawing/2014/main" id="{2BBEE8F3-D89F-9342-8E89-F4B9AE47F2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440"/>
            <a:ext cx="2256" cy="2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6" name="SmartDraw" r:id="rId4" imgW="15582900" imgH="14541500" progId="SmartDraw.2">
                    <p:embed/>
                  </p:oleObj>
                </mc:Choice>
                <mc:Fallback>
                  <p:oleObj name="SmartDraw" r:id="rId4" imgW="15582900" imgH="14541500" progId="SmartDraw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440"/>
                          <a:ext cx="2256" cy="20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A7C4C44F-3572-5143-BA78-E6D09AC11C4E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800600"/>
            <a:ext cx="2590800" cy="533400"/>
            <a:chOff x="3600" y="2448"/>
            <a:chExt cx="1632" cy="336"/>
          </a:xfrm>
        </p:grpSpPr>
        <p:sp>
          <p:nvSpPr>
            <p:cNvPr id="90122" name="AutoShape 13" descr="再生纸">
              <a:extLst>
                <a:ext uri="{FF2B5EF4-FFF2-40B4-BE49-F238E27FC236}">
                  <a16:creationId xmlns:a16="http://schemas.microsoft.com/office/drawing/2014/main" id="{C02E4BC0-1DDE-5D48-A8BC-6B94B3D57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448"/>
              <a:ext cx="1632" cy="336"/>
            </a:xfrm>
            <a:prstGeom prst="roundRect">
              <a:avLst>
                <a:gd name="adj" fmla="val 16667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注：</a:t>
              </a:r>
            </a:p>
          </p:txBody>
        </p:sp>
        <p:graphicFrame>
          <p:nvGraphicFramePr>
            <p:cNvPr id="90123" name="Object 14">
              <a:extLst>
                <a:ext uri="{FF2B5EF4-FFF2-40B4-BE49-F238E27FC236}">
                  <a16:creationId xmlns:a16="http://schemas.microsoft.com/office/drawing/2014/main" id="{95F50267-3E6B-7941-8659-ED554E5C11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478"/>
            <a:ext cx="1223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7" name="Equation" r:id="rId7" imgW="22237700" imgH="5270500" progId="Equation.3">
                    <p:embed/>
                  </p:oleObj>
                </mc:Choice>
                <mc:Fallback>
                  <p:oleObj name="Equation" r:id="rId7" imgW="22237700" imgH="52705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478"/>
                          <a:ext cx="1223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0119" name="Object 15">
            <a:extLst>
              <a:ext uri="{FF2B5EF4-FFF2-40B4-BE49-F238E27FC236}">
                <a16:creationId xmlns:a16="http://schemas.microsoft.com/office/drawing/2014/main" id="{444117FB-6385-A749-82D0-C8E1476944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7900" y="1828800"/>
          <a:ext cx="261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公式" r:id="rId9" imgW="30137100" imgH="5270500" progId="Equation.3">
                  <p:embed/>
                </p:oleObj>
              </mc:Choice>
              <mc:Fallback>
                <p:oleObj name="公式" r:id="rId9" imgW="30137100" imgH="5270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828800"/>
                        <a:ext cx="261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16">
            <a:extLst>
              <a:ext uri="{FF2B5EF4-FFF2-40B4-BE49-F238E27FC236}">
                <a16:creationId xmlns:a16="http://schemas.microsoft.com/office/drawing/2014/main" id="{C9AFD918-40A2-774E-8082-8874830FA2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7900" y="251460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9" name="公式" r:id="rId11" imgW="31597600" imgH="5270500" progId="Equation.3">
                  <p:embed/>
                </p:oleObj>
              </mc:Choice>
              <mc:Fallback>
                <p:oleObj name="公式" r:id="rId11" imgW="31597600" imgH="5270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2514600"/>
                        <a:ext cx="274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1" name="Rectangle 17">
            <a:extLst>
              <a:ext uri="{FF2B5EF4-FFF2-40B4-BE49-F238E27FC236}">
                <a16:creationId xmlns:a16="http://schemas.microsoft.com/office/drawing/2014/main" id="{10AA4B59-FB26-7646-9763-BC40A1D6D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5">
            <a:extLst>
              <a:ext uri="{FF2B5EF4-FFF2-40B4-BE49-F238E27FC236}">
                <a16:creationId xmlns:a16="http://schemas.microsoft.com/office/drawing/2014/main" id="{73861F9F-0D04-2942-ABD5-F52A277161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C506561-289C-ED43-8FEE-6F609CF2C0C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55001" name="Text Box 25">
            <a:extLst>
              <a:ext uri="{FF2B5EF4-FFF2-40B4-BE49-F238E27FC236}">
                <a16:creationId xmlns:a16="http://schemas.microsoft.com/office/drawing/2014/main" id="{EB6AB7BC-CE30-034D-B5D3-E9ECFAB15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2413"/>
            <a:ext cx="8562975" cy="5030787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18900000" scaled="1"/>
          </a:gra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r>
              <a:rPr kumimoji="1" lang="en-US" altLang="zh-CN" sz="2500" b="1">
                <a:latin typeface="Times New Roman" panose="02020603050405020304" pitchFamily="18" charset="0"/>
              </a:rPr>
              <a:t> </a:t>
            </a:r>
            <a:r>
              <a:rPr kumimoji="1" lang="zh-CN" altLang="en-US" sz="2500" b="1">
                <a:latin typeface="Times New Roman" panose="02020603050405020304" pitchFamily="18" charset="0"/>
              </a:rPr>
              <a:t>样本</a:t>
            </a:r>
            <a:r>
              <a:rPr kumimoji="1" lang="en-US" altLang="zh-CN" sz="2500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</a:t>
            </a:r>
            <a:r>
              <a:rPr kumimoji="1" lang="zh-CN" altLang="en-US" sz="2400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91140" name="Text Box 59">
            <a:extLst>
              <a:ext uri="{FF2B5EF4-FFF2-40B4-BE49-F238E27FC236}">
                <a16:creationId xmlns:a16="http://schemas.microsoft.com/office/drawing/2014/main" id="{5CA37E2F-622D-5648-BA35-F9287EADC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74925"/>
            <a:ext cx="86391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Char char="n"/>
            </a:pPr>
            <a:r>
              <a:rPr kumimoji="1" lang="en-US" altLang="zh-CN" sz="2500" b="1">
                <a:latin typeface="Times New Roman" panose="02020603050405020304" pitchFamily="18" charset="0"/>
              </a:rPr>
              <a:t> </a:t>
            </a:r>
            <a:r>
              <a:rPr kumimoji="1" lang="zh-CN" altLang="en-US" sz="2500" b="1">
                <a:latin typeface="Times New Roman" panose="02020603050405020304" pitchFamily="18" charset="0"/>
              </a:rPr>
              <a:t>连接权：</a:t>
            </a:r>
          </a:p>
        </p:txBody>
      </p:sp>
      <p:sp>
        <p:nvSpPr>
          <p:cNvPr id="91141" name="Rectangle 24">
            <a:extLst>
              <a:ext uri="{FF2B5EF4-FFF2-40B4-BE49-F238E27FC236}">
                <a16:creationId xmlns:a16="http://schemas.microsoft.com/office/drawing/2014/main" id="{29F7BEDE-D50B-5F43-A0D7-5B1E50FF39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838200"/>
            <a:ext cx="4244975" cy="5400675"/>
          </a:xfrm>
          <a:noFill/>
        </p:spPr>
        <p:txBody>
          <a:bodyPr/>
          <a:lstStyle/>
          <a:p>
            <a:pPr marL="268288" indent="-268288" eaLnBrk="1" hangingPunct="1">
              <a:buClr>
                <a:srgbClr val="0000CC"/>
              </a:buClr>
              <a:buSzPct val="80000"/>
              <a:buFont typeface="Wingdings" pitchFamily="2" charset="2"/>
              <a:buBlip>
                <a:blip r:embed="rId3"/>
              </a:buBlip>
            </a:pPr>
            <a:r>
              <a:rPr lang="zh-CN" altLang="en-US" sz="2600" b="1">
                <a:latin typeface="Times New Roman" panose="02020603050405020304" pitchFamily="18" charset="0"/>
              </a:rPr>
              <a:t>（ </a:t>
            </a:r>
            <a:r>
              <a:rPr lang="en-US" altLang="zh-CN" sz="2600" b="1">
                <a:latin typeface="Times New Roman" panose="02020603050405020304" pitchFamily="18" charset="0"/>
              </a:rPr>
              <a:t>2</a:t>
            </a:r>
            <a:r>
              <a:rPr lang="zh-CN" altLang="en-US" sz="2600" b="1">
                <a:latin typeface="Times New Roman" panose="02020603050405020304" pitchFamily="18" charset="0"/>
              </a:rPr>
              <a:t>）设计连接权矩阵</a:t>
            </a: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C3279EEE-4E5D-B84A-AD30-067887012275}"/>
              </a:ext>
            </a:extLst>
          </p:cNvPr>
          <p:cNvGrpSpPr>
            <a:grpSpLocks/>
          </p:cNvGrpSpPr>
          <p:nvPr/>
        </p:nvGrpSpPr>
        <p:grpSpPr bwMode="auto">
          <a:xfrm>
            <a:off x="542925" y="4076700"/>
            <a:ext cx="7467600" cy="2449513"/>
            <a:chOff x="552" y="2323"/>
            <a:chExt cx="4704" cy="1698"/>
          </a:xfrm>
        </p:grpSpPr>
        <p:sp>
          <p:nvSpPr>
            <p:cNvPr id="255015" name="AutoShape 39" descr="再生纸">
              <a:extLst>
                <a:ext uri="{FF2B5EF4-FFF2-40B4-BE49-F238E27FC236}">
                  <a16:creationId xmlns:a16="http://schemas.microsoft.com/office/drawing/2014/main" id="{A7964AF8-9830-454F-9D1A-6BFB4048D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2323"/>
              <a:ext cx="4704" cy="1698"/>
            </a:xfrm>
            <a:prstGeom prst="roundRect">
              <a:avLst>
                <a:gd name="adj" fmla="val 16667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tIns="10800" bIns="10800" anchor="ctr">
              <a:spAutoFit/>
            </a:bodyPr>
            <a:lstStyle/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91165" name="Object 40">
              <a:extLst>
                <a:ext uri="{FF2B5EF4-FFF2-40B4-BE49-F238E27FC236}">
                  <a16:creationId xmlns:a16="http://schemas.microsoft.com/office/drawing/2014/main" id="{76FC1046-BAEC-C142-9A9A-76344CF2DD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2" y="2496"/>
            <a:ext cx="435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66" name="Equation" r:id="rId5" imgW="66408300" imgH="5562600" progId="Equation.3">
                    <p:embed/>
                  </p:oleObj>
                </mc:Choice>
                <mc:Fallback>
                  <p:oleObj name="Equation" r:id="rId5" imgW="66408300" imgH="55626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" y="2496"/>
                          <a:ext cx="435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5017" name="Object 41">
            <a:extLst>
              <a:ext uri="{FF2B5EF4-FFF2-40B4-BE49-F238E27FC236}">
                <a16:creationId xmlns:a16="http://schemas.microsoft.com/office/drawing/2014/main" id="{EA5C5FCB-2E74-C34F-8587-3A39E11C9C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6034088"/>
          <a:ext cx="20081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7" name="公式" r:id="rId7" imgW="19596100" imgH="4686300" progId="Equation.3">
                  <p:embed/>
                </p:oleObj>
              </mc:Choice>
              <mc:Fallback>
                <p:oleObj name="公式" r:id="rId7" imgW="19596100" imgH="46863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6034088"/>
                        <a:ext cx="20081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4">
            <a:extLst>
              <a:ext uri="{FF2B5EF4-FFF2-40B4-BE49-F238E27FC236}">
                <a16:creationId xmlns:a16="http://schemas.microsoft.com/office/drawing/2014/main" id="{DD2EE4A0-8FC0-AB4D-95FC-9F898C702A22}"/>
              </a:ext>
            </a:extLst>
          </p:cNvPr>
          <p:cNvGrpSpPr>
            <a:grpSpLocks/>
          </p:cNvGrpSpPr>
          <p:nvPr/>
        </p:nvGrpSpPr>
        <p:grpSpPr bwMode="auto">
          <a:xfrm>
            <a:off x="1952625" y="1524000"/>
            <a:ext cx="5181600" cy="3352800"/>
            <a:chOff x="1440" y="720"/>
            <a:chExt cx="3264" cy="2112"/>
          </a:xfrm>
        </p:grpSpPr>
        <p:sp>
          <p:nvSpPr>
            <p:cNvPr id="91152" name="Line 45">
              <a:extLst>
                <a:ext uri="{FF2B5EF4-FFF2-40B4-BE49-F238E27FC236}">
                  <a16:creationId xmlns:a16="http://schemas.microsoft.com/office/drawing/2014/main" id="{F8CD54A1-31A9-0E44-8A11-2D4C2E957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1008"/>
              <a:ext cx="0" cy="14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3" name="Line 46">
              <a:extLst>
                <a:ext uri="{FF2B5EF4-FFF2-40B4-BE49-F238E27FC236}">
                  <a16:creationId xmlns:a16="http://schemas.microsoft.com/office/drawing/2014/main" id="{6F664F7E-F71B-A340-A510-D39AC180D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008"/>
              <a:ext cx="576" cy="14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4" name="Line 47">
              <a:extLst>
                <a:ext uri="{FF2B5EF4-FFF2-40B4-BE49-F238E27FC236}">
                  <a16:creationId xmlns:a16="http://schemas.microsoft.com/office/drawing/2014/main" id="{1DB9A665-C06C-4F49-8C65-205AE23C5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008"/>
              <a:ext cx="240" cy="14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5" name="Line 48">
              <a:extLst>
                <a:ext uri="{FF2B5EF4-FFF2-40B4-BE49-F238E27FC236}">
                  <a16:creationId xmlns:a16="http://schemas.microsoft.com/office/drawing/2014/main" id="{C3B77268-9862-7746-A685-E678CEC3E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008"/>
              <a:ext cx="912" cy="14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6" name="Oval 49">
              <a:extLst>
                <a:ext uri="{FF2B5EF4-FFF2-40B4-BE49-F238E27FC236}">
                  <a16:creationId xmlns:a16="http://schemas.microsoft.com/office/drawing/2014/main" id="{D9846E94-FDC9-A34C-B255-2C7A7429D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20"/>
              <a:ext cx="192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57" name="Oval 50">
              <a:extLst>
                <a:ext uri="{FF2B5EF4-FFF2-40B4-BE49-F238E27FC236}">
                  <a16:creationId xmlns:a16="http://schemas.microsoft.com/office/drawing/2014/main" id="{40434FC1-CCEB-7A4C-A89B-E93D258B5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720"/>
              <a:ext cx="192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58" name="Oval 51">
              <a:extLst>
                <a:ext uri="{FF2B5EF4-FFF2-40B4-BE49-F238E27FC236}">
                  <a16:creationId xmlns:a16="http://schemas.microsoft.com/office/drawing/2014/main" id="{ACFA4313-A4BD-4B48-8AFE-7BE27FE7A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720"/>
              <a:ext cx="192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59" name="Oval 52">
              <a:extLst>
                <a:ext uri="{FF2B5EF4-FFF2-40B4-BE49-F238E27FC236}">
                  <a16:creationId xmlns:a16="http://schemas.microsoft.com/office/drawing/2014/main" id="{085FCA21-ADF5-2847-AB02-678957C9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720"/>
              <a:ext cx="192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60" name="Oval 53">
              <a:extLst>
                <a:ext uri="{FF2B5EF4-FFF2-40B4-BE49-F238E27FC236}">
                  <a16:creationId xmlns:a16="http://schemas.microsoft.com/office/drawing/2014/main" id="{9CDC6796-6F71-1F47-B5F2-89BD3E36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496"/>
              <a:ext cx="384" cy="33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61" name="Oval 54">
              <a:extLst>
                <a:ext uri="{FF2B5EF4-FFF2-40B4-BE49-F238E27FC236}">
                  <a16:creationId xmlns:a16="http://schemas.microsoft.com/office/drawing/2014/main" id="{5EE93867-2A9F-0047-AE06-974B88CEE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96"/>
              <a:ext cx="384" cy="33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62" name="Oval 55">
              <a:extLst>
                <a:ext uri="{FF2B5EF4-FFF2-40B4-BE49-F238E27FC236}">
                  <a16:creationId xmlns:a16="http://schemas.microsoft.com/office/drawing/2014/main" id="{EA6F6711-897C-9948-BEF6-4622EB19D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96"/>
              <a:ext cx="384" cy="33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  <p:sp>
          <p:nvSpPr>
            <p:cNvPr id="91163" name="Oval 56">
              <a:extLst>
                <a:ext uri="{FF2B5EF4-FFF2-40B4-BE49-F238E27FC236}">
                  <a16:creationId xmlns:a16="http://schemas.microsoft.com/office/drawing/2014/main" id="{17DB04F5-E270-4643-9922-27B3CBDE3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96"/>
              <a:ext cx="384" cy="33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5400"/>
            </a:p>
          </p:txBody>
        </p:sp>
      </p:grpSp>
      <p:graphicFrame>
        <p:nvGraphicFramePr>
          <p:cNvPr id="255034" name="Object 58">
            <a:extLst>
              <a:ext uri="{FF2B5EF4-FFF2-40B4-BE49-F238E27FC236}">
                <a16:creationId xmlns:a16="http://schemas.microsoft.com/office/drawing/2014/main" id="{66B5EE9B-B966-3E42-9E89-78F939036E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7988" y="2178050"/>
          <a:ext cx="519747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8" name="Equation" r:id="rId9" imgW="50609500" imgH="15214600" progId="Equation.3">
                  <p:embed/>
                </p:oleObj>
              </mc:Choice>
              <mc:Fallback>
                <p:oleObj name="Equation" r:id="rId9" imgW="50609500" imgH="1521460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178050"/>
                        <a:ext cx="519747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36" name="Object 60">
            <a:extLst>
              <a:ext uri="{FF2B5EF4-FFF2-40B4-BE49-F238E27FC236}">
                <a16:creationId xmlns:a16="http://schemas.microsoft.com/office/drawing/2014/main" id="{66F2E3F0-6825-094D-9AAF-4B76C5FD6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4025" y="3589338"/>
          <a:ext cx="52578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9" name="Equation" r:id="rId11" imgW="2413000" imgH="266700" progId="Equation.3">
                  <p:embed/>
                </p:oleObj>
              </mc:Choice>
              <mc:Fallback>
                <p:oleObj name="Equation" r:id="rId11" imgW="2413000" imgH="2667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3589338"/>
                        <a:ext cx="52578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43" name="Object 67">
            <a:extLst>
              <a:ext uri="{FF2B5EF4-FFF2-40B4-BE49-F238E27FC236}">
                <a16:creationId xmlns:a16="http://schemas.microsoft.com/office/drawing/2014/main" id="{01ED01EE-40A8-D04A-AD06-E3547A04BD60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447800" y="5662613"/>
          <a:ext cx="18161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0" name="公式" r:id="rId13" imgW="17259300" imgH="3505200" progId="Equation.3">
                  <p:embed/>
                </p:oleObj>
              </mc:Choice>
              <mc:Fallback>
                <p:oleObj name="公式" r:id="rId13" imgW="17259300" imgH="350520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662613"/>
                        <a:ext cx="18161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37" name="Object 61">
            <a:extLst>
              <a:ext uri="{FF2B5EF4-FFF2-40B4-BE49-F238E27FC236}">
                <a16:creationId xmlns:a16="http://schemas.microsoft.com/office/drawing/2014/main" id="{DD66D699-AC5E-7845-8C69-5FEAEDAA3258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1444625" y="5105400"/>
          <a:ext cx="57705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1" name="公式" r:id="rId15" imgW="58508900" imgH="4394200" progId="Equation.3">
                  <p:embed/>
                </p:oleObj>
              </mc:Choice>
              <mc:Fallback>
                <p:oleObj name="公式" r:id="rId15" imgW="58508900" imgH="43942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5105400"/>
                        <a:ext cx="577056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9" name="Object 70">
            <a:extLst>
              <a:ext uri="{FF2B5EF4-FFF2-40B4-BE49-F238E27FC236}">
                <a16:creationId xmlns:a16="http://schemas.microsoft.com/office/drawing/2014/main" id="{5149A971-7072-FB42-AE76-C67010FDF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6200" y="152400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2" name="公式" r:id="rId17" imgW="31597600" imgH="5270500" progId="Equation.3">
                  <p:embed/>
                </p:oleObj>
              </mc:Choice>
              <mc:Fallback>
                <p:oleObj name="公式" r:id="rId17" imgW="31597600" imgH="52705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1524000"/>
                        <a:ext cx="274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0" name="Object 71">
            <a:extLst>
              <a:ext uri="{FF2B5EF4-FFF2-40B4-BE49-F238E27FC236}">
                <a16:creationId xmlns:a16="http://schemas.microsoft.com/office/drawing/2014/main" id="{C976C928-67FB-9647-A921-80A693771D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6700" y="1524000"/>
          <a:ext cx="289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3" name="公式" r:id="rId19" imgW="33350200" imgH="5270500" progId="Equation.3">
                  <p:embed/>
                </p:oleObj>
              </mc:Choice>
              <mc:Fallback>
                <p:oleObj name="公式" r:id="rId19" imgW="33350200" imgH="52705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1524000"/>
                        <a:ext cx="289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1" name="Rectangle 72">
            <a:extLst>
              <a:ext uri="{FF2B5EF4-FFF2-40B4-BE49-F238E27FC236}">
                <a16:creationId xmlns:a16="http://schemas.microsoft.com/office/drawing/2014/main" id="{224E5643-6CC1-7940-8323-0B400DFBE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5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5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5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5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5">
            <a:extLst>
              <a:ext uri="{FF2B5EF4-FFF2-40B4-BE49-F238E27FC236}">
                <a16:creationId xmlns:a16="http://schemas.microsoft.com/office/drawing/2014/main" id="{B9F56DCF-D554-5340-B906-F8D0765B3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C03D491-2E10-1E40-8065-D1455DA6120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65218" name="Text Box 2">
            <a:extLst>
              <a:ext uri="{FF2B5EF4-FFF2-40B4-BE49-F238E27FC236}">
                <a16:creationId xmlns:a16="http://schemas.microsoft.com/office/drawing/2014/main" id="{CA506306-92D5-8C4E-BE8B-8D7CC4EEA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2413"/>
            <a:ext cx="8562975" cy="5030787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18900000" scaled="1"/>
          </a:gra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r>
              <a:rPr kumimoji="1" lang="en-US" altLang="zh-CN" sz="2500" b="1">
                <a:latin typeface="Times New Roman" panose="02020603050405020304" pitchFamily="18" charset="0"/>
              </a:rPr>
              <a:t> </a:t>
            </a:r>
            <a:r>
              <a:rPr kumimoji="1" lang="zh-CN" altLang="en-US" sz="2500" b="1">
                <a:latin typeface="Times New Roman" panose="02020603050405020304" pitchFamily="18" charset="0"/>
              </a:rPr>
              <a:t>样本</a:t>
            </a:r>
            <a:r>
              <a:rPr kumimoji="1" lang="en-US" altLang="zh-CN" sz="2500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</a:pPr>
            <a:endParaRPr kumimoji="1" lang="en-US" altLang="zh-CN" sz="25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</a:t>
            </a:r>
            <a:r>
              <a:rPr kumimoji="1" lang="zh-CN" altLang="en-US" sz="2400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92164" name="Text Box 6">
            <a:extLst>
              <a:ext uri="{FF2B5EF4-FFF2-40B4-BE49-F238E27FC236}">
                <a16:creationId xmlns:a16="http://schemas.microsoft.com/office/drawing/2014/main" id="{9B337843-94FF-C040-80D9-EC71AD696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74925"/>
            <a:ext cx="86391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Char char="n"/>
            </a:pPr>
            <a:r>
              <a:rPr kumimoji="1" lang="en-US" altLang="zh-CN" sz="2500" b="1">
                <a:latin typeface="Times New Roman" panose="02020603050405020304" pitchFamily="18" charset="0"/>
              </a:rPr>
              <a:t> </a:t>
            </a:r>
            <a:r>
              <a:rPr kumimoji="1" lang="zh-CN" altLang="en-US" sz="2500" b="1">
                <a:latin typeface="Times New Roman" panose="02020603050405020304" pitchFamily="18" charset="0"/>
              </a:rPr>
              <a:t>连接权：</a:t>
            </a:r>
          </a:p>
        </p:txBody>
      </p:sp>
      <p:graphicFrame>
        <p:nvGraphicFramePr>
          <p:cNvPr id="92165" name="Object 11">
            <a:extLst>
              <a:ext uri="{FF2B5EF4-FFF2-40B4-BE49-F238E27FC236}">
                <a16:creationId xmlns:a16="http://schemas.microsoft.com/office/drawing/2014/main" id="{B3C4908A-1B49-6749-8E35-0BE9D093A0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400" y="1536700"/>
          <a:ext cx="170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公式" r:id="rId3" imgW="19596100" imgH="5270500" progId="Equation.3">
                  <p:embed/>
                </p:oleObj>
              </mc:Choice>
              <mc:Fallback>
                <p:oleObj name="公式" r:id="rId3" imgW="19596100" imgH="5270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536700"/>
                        <a:ext cx="170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Rectangle 12">
            <a:extLst>
              <a:ext uri="{FF2B5EF4-FFF2-40B4-BE49-F238E27FC236}">
                <a16:creationId xmlns:a16="http://schemas.microsoft.com/office/drawing/2014/main" id="{07B9476D-DC54-5241-9D8F-A155BEB6B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813" y="1562100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92167" name="Rectangle 13">
            <a:extLst>
              <a:ext uri="{FF2B5EF4-FFF2-40B4-BE49-F238E27FC236}">
                <a16:creationId xmlns:a16="http://schemas.microsoft.com/office/drawing/2014/main" id="{A1FE8BBD-8882-1D46-B72E-F4C7EA759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608138"/>
            <a:ext cx="101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68" name="Rectangle 14">
            <a:extLst>
              <a:ext uri="{FF2B5EF4-FFF2-40B4-BE49-F238E27FC236}">
                <a16:creationId xmlns:a16="http://schemas.microsoft.com/office/drawing/2014/main" id="{14332E68-9C05-B04D-8B71-B3DF607F9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6081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69" name="Rectangle 15">
            <a:extLst>
              <a:ext uri="{FF2B5EF4-FFF2-40B4-BE49-F238E27FC236}">
                <a16:creationId xmlns:a16="http://schemas.microsoft.com/office/drawing/2014/main" id="{13635C59-5EB2-A342-9448-F1656686A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608138"/>
            <a:ext cx="228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1,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0" name="Rectangle 16">
            <a:extLst>
              <a:ext uri="{FF2B5EF4-FFF2-40B4-BE49-F238E27FC236}">
                <a16:creationId xmlns:a16="http://schemas.microsoft.com/office/drawing/2014/main" id="{69CD5C95-7680-834E-B333-8C8EEB0D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1608138"/>
            <a:ext cx="228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0,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1" name="Rectangle 17">
            <a:extLst>
              <a:ext uri="{FF2B5EF4-FFF2-40B4-BE49-F238E27FC236}">
                <a16:creationId xmlns:a16="http://schemas.microsoft.com/office/drawing/2014/main" id="{6219A42B-7660-3944-9977-5EC378227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163" y="1608138"/>
            <a:ext cx="101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2" name="Rectangle 18">
            <a:extLst>
              <a:ext uri="{FF2B5EF4-FFF2-40B4-BE49-F238E27FC236}">
                <a16:creationId xmlns:a16="http://schemas.microsoft.com/office/drawing/2014/main" id="{3B4B5D7C-8673-4746-A92E-553E22357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1562100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3" name="Rectangle 19">
            <a:extLst>
              <a:ext uri="{FF2B5EF4-FFF2-40B4-BE49-F238E27FC236}">
                <a16:creationId xmlns:a16="http://schemas.microsoft.com/office/drawing/2014/main" id="{F68117D1-B35E-A341-8487-428F4F6B6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562100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4" name="Rectangle 20">
            <a:extLst>
              <a:ext uri="{FF2B5EF4-FFF2-40B4-BE49-F238E27FC236}">
                <a16:creationId xmlns:a16="http://schemas.microsoft.com/office/drawing/2014/main" id="{94D9B96F-9912-784F-BC48-E3686AC6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850" y="1562100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5" name="Rectangle 21">
            <a:extLst>
              <a:ext uri="{FF2B5EF4-FFF2-40B4-BE49-F238E27FC236}">
                <a16:creationId xmlns:a16="http://schemas.microsoft.com/office/drawing/2014/main" id="{8829969E-5781-DB42-A32F-87A651C88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1573213"/>
            <a:ext cx="1666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Symbol" pitchFamily="2" charset="2"/>
              </a:rPr>
              <a:t>=</a:t>
            </a:r>
            <a:endParaRPr kumimoji="1"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2176" name="Rectangle 22">
            <a:extLst>
              <a:ext uri="{FF2B5EF4-FFF2-40B4-BE49-F238E27FC236}">
                <a16:creationId xmlns:a16="http://schemas.microsoft.com/office/drawing/2014/main" id="{FC972540-C4E9-6748-84A5-E9B5597E0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6081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kumimoji="1" lang="en-US" altLang="zh-CN" b="1" i="1">
              <a:latin typeface="Times New Roman" panose="02020603050405020304" pitchFamily="18" charset="0"/>
            </a:endParaRPr>
          </a:p>
        </p:txBody>
      </p:sp>
      <p:graphicFrame>
        <p:nvGraphicFramePr>
          <p:cNvPr id="92177" name="Object 23">
            <a:extLst>
              <a:ext uri="{FF2B5EF4-FFF2-40B4-BE49-F238E27FC236}">
                <a16:creationId xmlns:a16="http://schemas.microsoft.com/office/drawing/2014/main" id="{046056CA-C979-B940-B8F0-9EF841365D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7988" y="2178050"/>
          <a:ext cx="519747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Equation" r:id="rId5" imgW="50609500" imgH="15214600" progId="Equation.3">
                  <p:embed/>
                </p:oleObj>
              </mc:Choice>
              <mc:Fallback>
                <p:oleObj name="Equation" r:id="rId5" imgW="50609500" imgH="15214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178050"/>
                        <a:ext cx="519747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8" name="Object 24">
            <a:extLst>
              <a:ext uri="{FF2B5EF4-FFF2-40B4-BE49-F238E27FC236}">
                <a16:creationId xmlns:a16="http://schemas.microsoft.com/office/drawing/2014/main" id="{75994553-4B7B-E44F-9256-73EE309C69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4025" y="3589338"/>
          <a:ext cx="52578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name="Equation" r:id="rId7" imgW="2413000" imgH="266700" progId="Equation.3">
                  <p:embed/>
                </p:oleObj>
              </mc:Choice>
              <mc:Fallback>
                <p:oleObj name="Equation" r:id="rId7" imgW="2413000" imgH="2667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3589338"/>
                        <a:ext cx="52578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>
            <a:extLst>
              <a:ext uri="{FF2B5EF4-FFF2-40B4-BE49-F238E27FC236}">
                <a16:creationId xmlns:a16="http://schemas.microsoft.com/office/drawing/2014/main" id="{AE6A4155-E841-DC42-8837-6E52953F81C6}"/>
              </a:ext>
            </a:extLst>
          </p:cNvPr>
          <p:cNvGrpSpPr>
            <a:grpSpLocks/>
          </p:cNvGrpSpPr>
          <p:nvPr/>
        </p:nvGrpSpPr>
        <p:grpSpPr bwMode="auto">
          <a:xfrm>
            <a:off x="911225" y="4103688"/>
            <a:ext cx="7548563" cy="2449512"/>
            <a:chOff x="478" y="2368"/>
            <a:chExt cx="4755" cy="1593"/>
          </a:xfrm>
        </p:grpSpPr>
        <p:sp>
          <p:nvSpPr>
            <p:cNvPr id="265245" name="AutoShape 29" descr="再生纸">
              <a:extLst>
                <a:ext uri="{FF2B5EF4-FFF2-40B4-BE49-F238E27FC236}">
                  <a16:creationId xmlns:a16="http://schemas.microsoft.com/office/drawing/2014/main" id="{992074CF-255B-C145-8499-BEFA45BA5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" y="2368"/>
              <a:ext cx="4755" cy="1593"/>
            </a:xfrm>
            <a:prstGeom prst="roundRect">
              <a:avLst>
                <a:gd name="adj" fmla="val 16667"/>
              </a:avLst>
            </a:prstGeom>
            <a:blipFill dpi="0" rotWithShape="0">
              <a:blip r:embed="rId9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tIns="10800" bIns="10800" anchor="ctr">
              <a:spAutoFit/>
            </a:bodyPr>
            <a:lstStyle/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92186" name="Object 30">
              <a:extLst>
                <a:ext uri="{FF2B5EF4-FFF2-40B4-BE49-F238E27FC236}">
                  <a16:creationId xmlns:a16="http://schemas.microsoft.com/office/drawing/2014/main" id="{AF1DECF9-B54F-C242-BC65-04F2C563A1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3" y="2448"/>
            <a:ext cx="435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0" name="Equation" r:id="rId10" imgW="66408300" imgH="5854700" progId="Equation.3">
                    <p:embed/>
                  </p:oleObj>
                </mc:Choice>
                <mc:Fallback>
                  <p:oleObj name="Equation" r:id="rId10" imgW="66408300" imgH="58547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" y="2448"/>
                          <a:ext cx="435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5247" name="Object 31">
            <a:extLst>
              <a:ext uri="{FF2B5EF4-FFF2-40B4-BE49-F238E27FC236}">
                <a16:creationId xmlns:a16="http://schemas.microsoft.com/office/drawing/2014/main" id="{ED557DDB-A83F-854B-817C-A70465C0F6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0013" y="6003925"/>
          <a:ext cx="20367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1" name="公式" r:id="rId12" imgW="19900900" imgH="4686300" progId="Equation.3">
                  <p:embed/>
                </p:oleObj>
              </mc:Choice>
              <mc:Fallback>
                <p:oleObj name="公式" r:id="rId12" imgW="19900900" imgH="46863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6003925"/>
                        <a:ext cx="20367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53" name="Object 37">
            <a:extLst>
              <a:ext uri="{FF2B5EF4-FFF2-40B4-BE49-F238E27FC236}">
                <a16:creationId xmlns:a16="http://schemas.microsoft.com/office/drawing/2014/main" id="{F9A1BC36-3D85-B14E-B286-C8F598E27D66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752600" y="5486400"/>
          <a:ext cx="2438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2" name="公式" r:id="rId14" imgW="21653500" imgH="4394200" progId="Equation.3">
                  <p:embed/>
                </p:oleObj>
              </mc:Choice>
              <mc:Fallback>
                <p:oleObj name="公式" r:id="rId14" imgW="21653500" imgH="43942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86400"/>
                        <a:ext cx="2438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56" name="Object 40">
            <a:extLst>
              <a:ext uri="{FF2B5EF4-FFF2-40B4-BE49-F238E27FC236}">
                <a16:creationId xmlns:a16="http://schemas.microsoft.com/office/drawing/2014/main" id="{0298CC31-4E0C-244F-A2ED-DF2FCE6616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876800"/>
          <a:ext cx="55133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3" name="公式" r:id="rId16" imgW="58508900" imgH="4394200" progId="Equation.3">
                  <p:embed/>
                </p:oleObj>
              </mc:Choice>
              <mc:Fallback>
                <p:oleObj name="公式" r:id="rId16" imgW="58508900" imgH="43942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876800"/>
                        <a:ext cx="55133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83" name="Rectangle 44">
            <a:extLst>
              <a:ext uri="{FF2B5EF4-FFF2-40B4-BE49-F238E27FC236}">
                <a16:creationId xmlns:a16="http://schemas.microsoft.com/office/drawing/2014/main" id="{278B2D75-F35C-7D4B-A53C-1E6D671D9D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838200"/>
            <a:ext cx="4244975" cy="5400675"/>
          </a:xfrm>
          <a:noFill/>
        </p:spPr>
        <p:txBody>
          <a:bodyPr/>
          <a:lstStyle/>
          <a:p>
            <a:pPr marL="268288" indent="-268288" eaLnBrk="1" hangingPunct="1">
              <a:buClr>
                <a:srgbClr val="0000CC"/>
              </a:buClr>
              <a:buSzPct val="80000"/>
              <a:buFont typeface="Wingdings" pitchFamily="2" charset="2"/>
              <a:buBlip>
                <a:blip r:embed="rId18"/>
              </a:buBlip>
            </a:pPr>
            <a:r>
              <a:rPr lang="en-US" altLang="zh-CN" sz="2600"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（</a:t>
            </a:r>
            <a:r>
              <a:rPr lang="en-US" altLang="zh-CN" sz="2600" b="1">
                <a:latin typeface="Times New Roman" panose="02020603050405020304" pitchFamily="18" charset="0"/>
              </a:rPr>
              <a:t>2</a:t>
            </a:r>
            <a:r>
              <a:rPr lang="zh-CN" altLang="en-US" sz="2600" b="1">
                <a:latin typeface="Times New Roman" panose="02020603050405020304" pitchFamily="18" charset="0"/>
              </a:rPr>
              <a:t>）设计连接权矩阵</a:t>
            </a:r>
          </a:p>
        </p:txBody>
      </p:sp>
      <p:sp>
        <p:nvSpPr>
          <p:cNvPr id="92184" name="Rectangle 45">
            <a:extLst>
              <a:ext uri="{FF2B5EF4-FFF2-40B4-BE49-F238E27FC236}">
                <a16:creationId xmlns:a16="http://schemas.microsoft.com/office/drawing/2014/main" id="{3E1C53F2-F945-B041-ADFB-971081F45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5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5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5">
            <a:extLst>
              <a:ext uri="{FF2B5EF4-FFF2-40B4-BE49-F238E27FC236}">
                <a16:creationId xmlns:a16="http://schemas.microsoft.com/office/drawing/2014/main" id="{63DA0EE3-56C6-DF4C-9ACD-436DF31D6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D1FA0BA-8604-844E-ACDE-24EBA0BFB1E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68339" name="Rectangle 51">
            <a:extLst>
              <a:ext uri="{FF2B5EF4-FFF2-40B4-BE49-F238E27FC236}">
                <a16:creationId xmlns:a16="http://schemas.microsoft.com/office/drawing/2014/main" id="{1D48AD7B-B1C0-184B-B84F-D76DB296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00200"/>
            <a:ext cx="8382000" cy="41148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2700000" scaled="1"/>
          </a:gra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graphicFrame>
        <p:nvGraphicFramePr>
          <p:cNvPr id="268318" name="Object 30">
            <a:extLst>
              <a:ext uri="{FF2B5EF4-FFF2-40B4-BE49-F238E27FC236}">
                <a16:creationId xmlns:a16="http://schemas.microsoft.com/office/drawing/2014/main" id="{28EF4547-FBF5-DA42-8C80-CD7A343D43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1609725"/>
          <a:ext cx="4343400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SmartDraw" r:id="rId3" imgW="15582900" imgH="14541500" progId="SmartDraw.2">
                  <p:embed/>
                </p:oleObj>
              </mc:Choice>
              <mc:Fallback>
                <p:oleObj name="SmartDraw" r:id="rId3" imgW="15582900" imgH="14541500" progId="SmartDraw.2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609725"/>
                        <a:ext cx="4343400" cy="402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1">
            <a:extLst>
              <a:ext uri="{FF2B5EF4-FFF2-40B4-BE49-F238E27FC236}">
                <a16:creationId xmlns:a16="http://schemas.microsoft.com/office/drawing/2014/main" id="{426A8D35-5A35-A949-9874-36AA7731D210}"/>
              </a:ext>
            </a:extLst>
          </p:cNvPr>
          <p:cNvGrpSpPr>
            <a:grpSpLocks/>
          </p:cNvGrpSpPr>
          <p:nvPr/>
        </p:nvGrpSpPr>
        <p:grpSpPr bwMode="auto">
          <a:xfrm>
            <a:off x="747713" y="2743200"/>
            <a:ext cx="2833687" cy="1963738"/>
            <a:chOff x="585" y="1964"/>
            <a:chExt cx="2204" cy="1341"/>
          </a:xfrm>
        </p:grpSpPr>
        <p:sp>
          <p:nvSpPr>
            <p:cNvPr id="268320" name="AutoShape 32" descr="再生纸">
              <a:extLst>
                <a:ext uri="{FF2B5EF4-FFF2-40B4-BE49-F238E27FC236}">
                  <a16:creationId xmlns:a16="http://schemas.microsoft.com/office/drawing/2014/main" id="{74C79712-61D5-2B4F-84CA-98FA52128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964"/>
              <a:ext cx="2204" cy="1341"/>
            </a:xfrm>
            <a:prstGeom prst="roundRect">
              <a:avLst>
                <a:gd name="adj" fmla="val 16667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tIns="10800" bIns="10800" anchor="ctr">
              <a:spAutoFit/>
            </a:bodyPr>
            <a:lstStyle/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93193" name="Object 33">
              <a:extLst>
                <a:ext uri="{FF2B5EF4-FFF2-40B4-BE49-F238E27FC236}">
                  <a16:creationId xmlns:a16="http://schemas.microsoft.com/office/drawing/2014/main" id="{F6C9CB2F-28FB-8C4C-B428-B739840211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5" y="2188"/>
            <a:ext cx="1790" cy="9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95" name="公式" r:id="rId6" imgW="27800300" imgH="14922500" progId="Equation.3">
                    <p:embed/>
                  </p:oleObj>
                </mc:Choice>
                <mc:Fallback>
                  <p:oleObj name="公式" r:id="rId6" imgW="27800300" imgH="149225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" y="2188"/>
                          <a:ext cx="1790" cy="9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190" name="Rectangle 52">
            <a:extLst>
              <a:ext uri="{FF2B5EF4-FFF2-40B4-BE49-F238E27FC236}">
                <a16:creationId xmlns:a16="http://schemas.microsoft.com/office/drawing/2014/main" id="{43BFB72E-69AE-2348-81DC-B9C4F6CCEB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838200"/>
            <a:ext cx="4244975" cy="5400675"/>
          </a:xfrm>
          <a:noFill/>
        </p:spPr>
        <p:txBody>
          <a:bodyPr/>
          <a:lstStyle/>
          <a:p>
            <a:pPr marL="268288" indent="-268288" eaLnBrk="1" hangingPunct="1">
              <a:buClr>
                <a:srgbClr val="0000CC"/>
              </a:buClr>
              <a:buSzPct val="80000"/>
              <a:buFont typeface="Wingdings" pitchFamily="2" charset="2"/>
              <a:buBlip>
                <a:blip r:embed="rId8"/>
              </a:buBlip>
            </a:pPr>
            <a:r>
              <a:rPr lang="en-US" altLang="zh-CN" sz="2600"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（</a:t>
            </a:r>
            <a:r>
              <a:rPr lang="en-US" altLang="zh-CN" sz="2600" b="1">
                <a:latin typeface="Times New Roman" panose="02020603050405020304" pitchFamily="18" charset="0"/>
              </a:rPr>
              <a:t>2</a:t>
            </a:r>
            <a:r>
              <a:rPr lang="zh-CN" altLang="en-US" sz="2600" b="1">
                <a:latin typeface="Times New Roman" panose="02020603050405020304" pitchFamily="18" charset="0"/>
              </a:rPr>
              <a:t>）设计连接权矩阵</a:t>
            </a:r>
          </a:p>
        </p:txBody>
      </p:sp>
      <p:sp>
        <p:nvSpPr>
          <p:cNvPr id="93191" name="Rectangle 53">
            <a:extLst>
              <a:ext uri="{FF2B5EF4-FFF2-40B4-BE49-F238E27FC236}">
                <a16:creationId xmlns:a16="http://schemas.microsoft.com/office/drawing/2014/main" id="{05895479-441A-5548-BBD1-644A7D40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5">
            <a:extLst>
              <a:ext uri="{FF2B5EF4-FFF2-40B4-BE49-F238E27FC236}">
                <a16:creationId xmlns:a16="http://schemas.microsoft.com/office/drawing/2014/main" id="{07B890D7-5F62-8F4F-AB4D-8A266BB82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5937992-4D50-1746-B732-634DF9944A21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B0678AA-561C-1743-908C-622302B4C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86400"/>
            <a:ext cx="38862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94212" name="Object 4">
            <a:extLst>
              <a:ext uri="{FF2B5EF4-FFF2-40B4-BE49-F238E27FC236}">
                <a16:creationId xmlns:a16="http://schemas.microsoft.com/office/drawing/2014/main" id="{565BB28E-94E2-1C4D-A1D3-118DA686F83F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76200" y="1066800"/>
          <a:ext cx="84582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0" name="SmartDraw" r:id="rId3" imgW="33413700" imgH="18567400" progId="SmartDraw.2">
                  <p:embed/>
                </p:oleObj>
              </mc:Choice>
              <mc:Fallback>
                <p:oleObj name="SmartDraw" r:id="rId3" imgW="33413700" imgH="18567400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66800"/>
                        <a:ext cx="84582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6">
            <a:extLst>
              <a:ext uri="{FF2B5EF4-FFF2-40B4-BE49-F238E27FC236}">
                <a16:creationId xmlns:a16="http://schemas.microsoft.com/office/drawing/2014/main" id="{A2F95B30-BE7A-F64A-B1BB-AF3B3B2CC89C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5029200" y="5568950"/>
          <a:ext cx="34290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公式" r:id="rId5" imgW="36868100" imgH="5270500" progId="Equation.3">
                  <p:embed/>
                </p:oleObj>
              </mc:Choice>
              <mc:Fallback>
                <p:oleObj name="公式" r:id="rId5" imgW="368681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568950"/>
                        <a:ext cx="34290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7">
            <a:extLst>
              <a:ext uri="{FF2B5EF4-FFF2-40B4-BE49-F238E27FC236}">
                <a16:creationId xmlns:a16="http://schemas.microsoft.com/office/drawing/2014/main" id="{E17A80DE-07D7-4046-8947-CF776216765D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5029200" y="6019800"/>
          <a:ext cx="34290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2" name="公式" r:id="rId7" imgW="38036500" imgH="5270500" progId="Equation.3">
                  <p:embed/>
                </p:oleObj>
              </mc:Choice>
              <mc:Fallback>
                <p:oleObj name="公式" r:id="rId7" imgW="38036500" imgH="5270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6019800"/>
                        <a:ext cx="34290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4215" name="Picture 8">
            <a:extLst>
              <a:ext uri="{FF2B5EF4-FFF2-40B4-BE49-F238E27FC236}">
                <a16:creationId xmlns:a16="http://schemas.microsoft.com/office/drawing/2014/main" id="{4827FD38-9412-1A41-9AC0-8D92F0B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95775"/>
            <a:ext cx="38862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617" name="Text Box 9">
            <a:extLst>
              <a:ext uri="{FF2B5EF4-FFF2-40B4-BE49-F238E27FC236}">
                <a16:creationId xmlns:a16="http://schemas.microsoft.com/office/drawing/2014/main" id="{CC5F6AB1-AF2F-8442-9CBE-5828864A6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764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Char char="n"/>
            </a:pPr>
            <a:r>
              <a:rPr lang="en-US" altLang="zh-CN" sz="2200" b="1">
                <a:latin typeface="Times New Roman" panose="02020603050405020304" pitchFamily="18" charset="0"/>
              </a:rPr>
              <a:t> </a:t>
            </a:r>
            <a:r>
              <a:rPr lang="zh-CN" altLang="en-US" sz="2200" b="1">
                <a:latin typeface="Times New Roman" panose="02020603050405020304" pitchFamily="18" charset="0"/>
              </a:rPr>
              <a:t>输入：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[1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2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/>
              <a:t>          </a:t>
            </a:r>
          </a:p>
        </p:txBody>
      </p:sp>
      <p:sp>
        <p:nvSpPr>
          <p:cNvPr id="324618" name="Text Box 10">
            <a:extLst>
              <a:ext uri="{FF2B5EF4-FFF2-40B4-BE49-F238E27FC236}">
                <a16:creationId xmlns:a16="http://schemas.microsoft.com/office/drawing/2014/main" id="{CEDF5890-CE96-AF42-8337-2183D582B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0668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None/>
            </a:pP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输出 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?</a:t>
            </a:r>
            <a:r>
              <a:rPr lang="en-US" altLang="zh-CN" sz="2400"/>
              <a:t>          </a:t>
            </a:r>
          </a:p>
        </p:txBody>
      </p:sp>
      <p:sp>
        <p:nvSpPr>
          <p:cNvPr id="94218" name="Rectangle 11">
            <a:extLst>
              <a:ext uri="{FF2B5EF4-FFF2-40B4-BE49-F238E27FC236}">
                <a16:creationId xmlns:a16="http://schemas.microsoft.com/office/drawing/2014/main" id="{C4A59857-0032-9E42-A0CE-CBF2A4A5D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42449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8288" indent="-268288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0000"/>
              <a:buFont typeface="Wingdings" pitchFamily="2" charset="2"/>
              <a:buBlip>
                <a:blip r:embed="rId10"/>
              </a:buBlip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600" b="1">
                <a:latin typeface="Times New Roman" panose="02020603050405020304" pitchFamily="18" charset="0"/>
              </a:rPr>
              <a:t>（</a:t>
            </a:r>
            <a:r>
              <a:rPr lang="en-US" altLang="zh-CN" sz="2600" b="1">
                <a:latin typeface="Times New Roman" panose="02020603050405020304" pitchFamily="18" charset="0"/>
              </a:rPr>
              <a:t>3</a:t>
            </a:r>
            <a:r>
              <a:rPr lang="zh-CN" altLang="en-US" sz="2600" b="1">
                <a:latin typeface="Times New Roman" panose="02020603050405020304" pitchFamily="18" charset="0"/>
              </a:rPr>
              <a:t>）测试</a:t>
            </a:r>
          </a:p>
        </p:txBody>
      </p:sp>
      <p:sp>
        <p:nvSpPr>
          <p:cNvPr id="94219" name="Rectangle 13">
            <a:extLst>
              <a:ext uri="{FF2B5EF4-FFF2-40B4-BE49-F238E27FC236}">
                <a16:creationId xmlns:a16="http://schemas.microsoft.com/office/drawing/2014/main" id="{53F2DF22-5245-304E-A6C5-289DC0A2C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7" grpId="0"/>
      <p:bldP spid="3246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>
            <a:extLst>
              <a:ext uri="{FF2B5EF4-FFF2-40B4-BE49-F238E27FC236}">
                <a16:creationId xmlns:a16="http://schemas.microsoft.com/office/drawing/2014/main" id="{D4B80625-1227-6542-B4FA-42114CDFA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81DAA03-20B8-BC47-B310-35DDA8C20B49}" type="slidenum">
              <a:rPr lang="ja-JP" altLang="en-US" sz="24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ja-JP" sz="24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6529C0BF-9FF9-F549-9365-C68B31D73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生物神经元的结构</a:t>
            </a:r>
          </a:p>
        </p:txBody>
      </p:sp>
      <p:pic>
        <p:nvPicPr>
          <p:cNvPr id="13316" name="Picture 13" descr="2005325215640281">
            <a:extLst>
              <a:ext uri="{FF2B5EF4-FFF2-40B4-BE49-F238E27FC236}">
                <a16:creationId xmlns:a16="http://schemas.microsoft.com/office/drawing/2014/main" id="{D0AA2F5C-A117-B247-A5F8-4480CB44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61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AEABC6F2-542A-7549-9FBB-7B601192B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08050"/>
            <a:ext cx="86423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9900" indent="-4699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sz="2600" b="1">
                <a:solidFill>
                  <a:srgbClr val="0000CC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生物神经元结构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zh-CN" altLang="en-US" sz="22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zh-CN" altLang="en-US" sz="22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16B03B6B-2CD3-A548-8EAD-5C71670B7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990600" cy="3810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DC3BC059-C502-8946-93D0-58CF8F0C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057400"/>
            <a:ext cx="7620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C7FCF428-8570-9145-8270-72649C0DA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981200"/>
            <a:ext cx="7620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003F61C7-78AE-704F-BFED-162E5BEA0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47800"/>
            <a:ext cx="7620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74A9C039-36DC-0443-8673-F76B7199E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716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（</a:t>
            </a:r>
            <a:r>
              <a:rPr lang="zh-CN" altLang="en-US" sz="2400">
                <a:solidFill>
                  <a:srgbClr val="0000FF"/>
                </a:solidFill>
              </a:rPr>
              <a:t>输入</a:t>
            </a:r>
            <a:r>
              <a:rPr lang="zh-CN" altLang="en-US" sz="2400"/>
              <a:t>）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548D0A9D-FE49-0E45-BB87-731B35F7B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0574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（</a:t>
            </a:r>
            <a:r>
              <a:rPr lang="zh-CN" altLang="en-US" sz="2400">
                <a:solidFill>
                  <a:srgbClr val="0000FF"/>
                </a:solidFill>
              </a:rPr>
              <a:t>输出</a:t>
            </a:r>
            <a:r>
              <a:rPr lang="zh-CN" altLang="en-US" sz="2400"/>
              <a:t>）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F8F13571-8A5A-B64F-97B2-6BE1C16F7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0574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轴突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C254C79F-0B84-B74F-9106-02DC9AAD4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树突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7456C0F8-1E25-9E49-8B1A-7F870EACF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5814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细胞体</a:t>
            </a: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9F091ABC-A38F-3040-8075-C1E8BF0F5D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14600" y="32004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729EE4AC-8CBC-5E4C-B26B-1F8104901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9812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/>
              <a:t>突触</a:t>
            </a: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DD9D0517-C11D-7C4E-83C1-CB7F16A3BC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2209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073298CD-90BF-BD42-B9FD-0D5CB2676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6172200"/>
            <a:ext cx="49037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神经细胞利用电</a:t>
            </a:r>
            <a:r>
              <a:rPr lang="en-US" altLang="zh-CN" sz="2400"/>
              <a:t>-</a:t>
            </a:r>
            <a:r>
              <a:rPr lang="zh-CN" altLang="en-US" sz="2400"/>
              <a:t>化学过程交换信号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4">
            <a:extLst>
              <a:ext uri="{FF2B5EF4-FFF2-40B4-BE49-F238E27FC236}">
                <a16:creationId xmlns:a16="http://schemas.microsoft.com/office/drawing/2014/main" id="{0E9F50F2-B14C-504A-ACCA-CE5E6103C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CE77CF9-A1F0-3844-A7FE-95CE25FE181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5235" name="Rectangle 19">
            <a:extLst>
              <a:ext uri="{FF2B5EF4-FFF2-40B4-BE49-F238E27FC236}">
                <a16:creationId xmlns:a16="http://schemas.microsoft.com/office/drawing/2014/main" id="{E7D4FB99-20FA-1A4D-A4BB-C468BB7F3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76400"/>
            <a:ext cx="8610600" cy="449580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551E812-620F-D343-9E99-D273E2BF07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68288" indent="-268288" eaLnBrk="1" hangingPunct="1">
              <a:buSzPct val="80000"/>
              <a:buFont typeface="Wingdings" pitchFamily="2" charset="2"/>
              <a:buBlip>
                <a:blip r:embed="rId3"/>
              </a:buBlip>
            </a:pPr>
            <a:r>
              <a:rPr lang="en-US" altLang="zh-CN" sz="2600" b="1">
                <a:latin typeface="Times New Roman" panose="02020603050405020304" pitchFamily="18" charset="0"/>
              </a:rPr>
              <a:t> </a:t>
            </a:r>
            <a:r>
              <a:rPr lang="zh-CN" altLang="en-US" sz="2600" b="1">
                <a:latin typeface="Times New Roman" panose="02020603050405020304" pitchFamily="18" charset="0"/>
              </a:rPr>
              <a:t>（</a:t>
            </a:r>
            <a:r>
              <a:rPr lang="en-US" altLang="zh-CN" sz="2600" b="1">
                <a:latin typeface="Times New Roman" panose="02020603050405020304" pitchFamily="18" charset="0"/>
              </a:rPr>
              <a:t>3</a:t>
            </a:r>
            <a:r>
              <a:rPr lang="zh-CN" altLang="en-US" sz="2600" b="1">
                <a:latin typeface="Times New Roman" panose="02020603050405020304" pitchFamily="18" charset="0"/>
              </a:rPr>
              <a:t>）测试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66DA0D9-13DB-0742-95D3-C546BC66B2A9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5029200"/>
            <a:ext cx="3530600" cy="457200"/>
            <a:chOff x="384" y="3120"/>
            <a:chExt cx="2224" cy="336"/>
          </a:xfrm>
        </p:grpSpPr>
        <p:graphicFrame>
          <p:nvGraphicFramePr>
            <p:cNvPr id="95247" name="Object 5">
              <a:extLst>
                <a:ext uri="{FF2B5EF4-FFF2-40B4-BE49-F238E27FC236}">
                  <a16:creationId xmlns:a16="http://schemas.microsoft.com/office/drawing/2014/main" id="{540BE121-30B6-064C-BEA6-E18FCF23A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3142"/>
            <a:ext cx="1168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49" name="Equation" r:id="rId4" imgW="15214600" imgH="4102100" progId="Equation.3">
                    <p:embed/>
                  </p:oleObj>
                </mc:Choice>
                <mc:Fallback>
                  <p:oleObj name="Equation" r:id="rId4" imgW="15214600" imgH="41021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142"/>
                          <a:ext cx="1168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8" name="Text Box 6">
              <a:extLst>
                <a:ext uri="{FF2B5EF4-FFF2-40B4-BE49-F238E27FC236}">
                  <a16:creationId xmlns:a16="http://schemas.microsoft.com/office/drawing/2014/main" id="{80FB8F72-50F7-984E-8FA7-16F2BAEDC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120"/>
              <a:ext cx="124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0000CC"/>
                </a:buClr>
                <a:buSzPct val="60000"/>
                <a:buFont typeface="Wingdings" pitchFamily="2" charset="2"/>
                <a:buChar char="l"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调整次序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：</a:t>
              </a:r>
            </a:p>
          </p:txBody>
        </p:sp>
      </p:grpSp>
      <p:graphicFrame>
        <p:nvGraphicFramePr>
          <p:cNvPr id="270344" name="Object 8">
            <a:extLst>
              <a:ext uri="{FF2B5EF4-FFF2-40B4-BE49-F238E27FC236}">
                <a16:creationId xmlns:a16="http://schemas.microsoft.com/office/drawing/2014/main" id="{4E9EEB6F-2015-EA44-B52A-CD0A63F214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200400"/>
          <a:ext cx="180657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0" name="Equation" r:id="rId6" imgW="14922500" imgH="16383000" progId="Equation.3">
                  <p:embed/>
                </p:oleObj>
              </mc:Choice>
              <mc:Fallback>
                <p:oleObj name="Equation" r:id="rId6" imgW="14922500" imgH="16383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00400"/>
                        <a:ext cx="1806575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0345" name="Text Box 9">
            <a:extLst>
              <a:ext uri="{FF2B5EF4-FFF2-40B4-BE49-F238E27FC236}">
                <a16:creationId xmlns:a16="http://schemas.microsoft.com/office/drawing/2014/main" id="{22787022-3B3F-8F40-A2F5-D3E210DD2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3581400"/>
            <a:ext cx="216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初始状态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95240" name="Object 11">
            <a:extLst>
              <a:ext uri="{FF2B5EF4-FFF2-40B4-BE49-F238E27FC236}">
                <a16:creationId xmlns:a16="http://schemas.microsoft.com/office/drawing/2014/main" id="{14B92ED4-4C78-634D-8B8A-FAE713E64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500" y="2528888"/>
          <a:ext cx="15811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1" name="公式" r:id="rId8" imgW="12877800" imgH="5270500" progId="Equation.3">
                  <p:embed/>
                </p:oleObj>
              </mc:Choice>
              <mc:Fallback>
                <p:oleObj name="公式" r:id="rId8" imgW="12877800" imgH="5270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2528888"/>
                        <a:ext cx="15811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1" name="Rectangle 12">
            <a:extLst>
              <a:ext uri="{FF2B5EF4-FFF2-40B4-BE49-F238E27FC236}">
                <a16:creationId xmlns:a16="http://schemas.microsoft.com/office/drawing/2014/main" id="{365A13C1-64EB-904A-886A-1B5A146F5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2633663"/>
            <a:ext cx="2008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测试用例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95242" name="Text Box 14">
            <a:extLst>
              <a:ext uri="{FF2B5EF4-FFF2-40B4-BE49-F238E27FC236}">
                <a16:creationId xmlns:a16="http://schemas.microsoft.com/office/drawing/2014/main" id="{1EC05F48-2C8F-3241-88C1-DCB128C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95463"/>
            <a:ext cx="6843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样本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  <a:endParaRPr kumimoji="1" lang="zh-CN" altLang="en-US" sz="2600">
              <a:latin typeface="Times New Roman" panose="02020603050405020304" pitchFamily="18" charset="0"/>
            </a:endParaRPr>
          </a:p>
        </p:txBody>
      </p:sp>
      <p:graphicFrame>
        <p:nvGraphicFramePr>
          <p:cNvPr id="270360" name="Object 24">
            <a:extLst>
              <a:ext uri="{FF2B5EF4-FFF2-40B4-BE49-F238E27FC236}">
                <a16:creationId xmlns:a16="http://schemas.microsoft.com/office/drawing/2014/main" id="{F79FC86F-605C-A94F-89C9-12558483C12B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800600" y="2057400"/>
          <a:ext cx="41148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2" name="SmartDraw" r:id="rId10" imgW="15582900" imgH="14541500" progId="SmartDraw.2">
                  <p:embed/>
                </p:oleObj>
              </mc:Choice>
              <mc:Fallback>
                <p:oleObj name="SmartDraw" r:id="rId10" imgW="15582900" imgH="14541500" progId="SmartDraw.2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57400"/>
                        <a:ext cx="41148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4" name="Object 26">
            <a:extLst>
              <a:ext uri="{FF2B5EF4-FFF2-40B4-BE49-F238E27FC236}">
                <a16:creationId xmlns:a16="http://schemas.microsoft.com/office/drawing/2014/main" id="{F236C835-D05B-AF49-AEE5-672A247C98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1828800"/>
          <a:ext cx="261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3" name="公式" r:id="rId12" imgW="30137100" imgH="5270500" progId="Equation.3">
                  <p:embed/>
                </p:oleObj>
              </mc:Choice>
              <mc:Fallback>
                <p:oleObj name="公式" r:id="rId12" imgW="30137100" imgH="5270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828800"/>
                        <a:ext cx="261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5" name="Object 27">
            <a:extLst>
              <a:ext uri="{FF2B5EF4-FFF2-40B4-BE49-F238E27FC236}">
                <a16:creationId xmlns:a16="http://schemas.microsoft.com/office/drawing/2014/main" id="{F2C6A2BA-5B52-3840-A1B5-EF957148E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182880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4" name="公式" r:id="rId14" imgW="31597600" imgH="5270500" progId="Equation.3">
                  <p:embed/>
                </p:oleObj>
              </mc:Choice>
              <mc:Fallback>
                <p:oleObj name="公式" r:id="rId14" imgW="31597600" imgH="52705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1828800"/>
                        <a:ext cx="274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6" name="Rectangle 28">
            <a:extLst>
              <a:ext uri="{FF2B5EF4-FFF2-40B4-BE49-F238E27FC236}">
                <a16:creationId xmlns:a16="http://schemas.microsoft.com/office/drawing/2014/main" id="{7DE332C9-B738-E344-81AD-103DC731C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 advTm="48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0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0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3">
            <a:extLst>
              <a:ext uri="{FF2B5EF4-FFF2-40B4-BE49-F238E27FC236}">
                <a16:creationId xmlns:a16="http://schemas.microsoft.com/office/drawing/2014/main" id="{BC8DAD05-1669-0446-B660-C3F89968E1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0E2CC18-8428-104D-8A10-4FDC804968B7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41C5A844-71C8-7546-936E-E7F3FF991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04888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调整次序： </a:t>
            </a: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b="1">
                <a:latin typeface="Times New Roman" panose="02020603050405020304" pitchFamily="18" charset="0"/>
              </a:rPr>
              <a:t>→1→3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E369B0F3-173C-A149-8DD1-7727B2C8802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905000"/>
            <a:ext cx="1524000" cy="2133600"/>
            <a:chOff x="600" y="888"/>
            <a:chExt cx="960" cy="1536"/>
          </a:xfrm>
        </p:grpSpPr>
        <p:graphicFrame>
          <p:nvGraphicFramePr>
            <p:cNvPr id="96269" name="Object 6">
              <a:extLst>
                <a:ext uri="{FF2B5EF4-FFF2-40B4-BE49-F238E27FC236}">
                  <a16:creationId xmlns:a16="http://schemas.microsoft.com/office/drawing/2014/main" id="{912C8C9D-FE1D-6541-8CCC-0FF3360B7C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0" y="1390"/>
            <a:ext cx="960" cy="1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1" name="Equation" r:id="rId3" imgW="14922500" imgH="16383000" progId="Equation.3">
                    <p:embed/>
                  </p:oleObj>
                </mc:Choice>
                <mc:Fallback>
                  <p:oleObj name="Equation" r:id="rId3" imgW="14922500" imgH="16383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" y="1390"/>
                          <a:ext cx="960" cy="10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70" name="AutoShape 7" descr="再生纸">
              <a:extLst>
                <a:ext uri="{FF2B5EF4-FFF2-40B4-BE49-F238E27FC236}">
                  <a16:creationId xmlns:a16="http://schemas.microsoft.com/office/drawing/2014/main" id="{37C8424E-6E19-934C-8028-8158D540E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888"/>
              <a:ext cx="768" cy="318"/>
            </a:xfrm>
            <a:prstGeom prst="bevel">
              <a:avLst>
                <a:gd name="adj" fmla="val 9722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0</a:t>
              </a:r>
            </a:p>
          </p:txBody>
        </p:sp>
      </p:grpSp>
      <p:sp>
        <p:nvSpPr>
          <p:cNvPr id="271369" name="AutoShape 9" descr="蓝色砂纸">
            <a:extLst>
              <a:ext uri="{FF2B5EF4-FFF2-40B4-BE49-F238E27FC236}">
                <a16:creationId xmlns:a16="http://schemas.microsoft.com/office/drawing/2014/main" id="{4F859EA7-CAA0-2440-B459-9F844607F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4462463"/>
            <a:ext cx="7310437" cy="1963737"/>
          </a:xfrm>
          <a:prstGeom prst="roundRect">
            <a:avLst>
              <a:gd name="adj" fmla="val 1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</a:srgbClr>
            </a:prstShdw>
          </a:effectLst>
        </p:spPr>
        <p:txBody>
          <a:bodyPr tIns="10800" bIns="10800" anchor="ctr">
            <a:spAutoFit/>
          </a:bodyPr>
          <a:lstStyle/>
          <a:p>
            <a:pPr marL="565150" indent="-565150" eaLnBrk="1" hangingPunct="1">
              <a:lnSpc>
                <a:spcPct val="120000"/>
              </a:lnSpc>
              <a:defRPr/>
            </a:pPr>
            <a:endParaRPr kumimoji="1" lang="en-US" altLang="zh-CN" sz="24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565150" indent="-565150" eaLnBrk="1" hangingPunct="1">
              <a:lnSpc>
                <a:spcPct val="120000"/>
              </a:lnSpc>
              <a:defRPr/>
            </a:pPr>
            <a:endParaRPr kumimoji="1" lang="en-US" altLang="zh-CN" sz="24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565150" indent="-565150" eaLnBrk="1" hangingPunct="1">
              <a:lnSpc>
                <a:spcPct val="120000"/>
              </a:lnSpc>
              <a:defRPr/>
            </a:pPr>
            <a:endParaRPr kumimoji="1" lang="en-US" altLang="zh-CN" sz="24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565150" indent="-565150" eaLnBrk="1" hangingPunct="1">
              <a:lnSpc>
                <a:spcPct val="120000"/>
              </a:lnSpc>
              <a:defRPr/>
            </a:pPr>
            <a:endParaRPr kumimoji="1" lang="en-US" altLang="zh-CN" sz="24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E2F68F1F-FDA4-BD4C-8814-2D0A45C2974A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724400"/>
            <a:ext cx="392113" cy="538163"/>
            <a:chOff x="3729" y="1440"/>
            <a:chExt cx="279" cy="356"/>
          </a:xfrm>
        </p:grpSpPr>
        <p:graphicFrame>
          <p:nvGraphicFramePr>
            <p:cNvPr id="96267" name="Object 11">
              <a:extLst>
                <a:ext uri="{FF2B5EF4-FFF2-40B4-BE49-F238E27FC236}">
                  <a16:creationId xmlns:a16="http://schemas.microsoft.com/office/drawing/2014/main" id="{2C17ED3D-6DBD-7F47-A4CE-BFA1002171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440"/>
            <a:ext cx="16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2" name="Equation" r:id="rId7" imgW="101600" imgH="241300" progId="Equation.3">
                    <p:embed/>
                  </p:oleObj>
                </mc:Choice>
                <mc:Fallback>
                  <p:oleObj name="Equation" r:id="rId7" imgW="1016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440"/>
                          <a:ext cx="16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8" name="Object 12">
              <a:extLst>
                <a:ext uri="{FF2B5EF4-FFF2-40B4-BE49-F238E27FC236}">
                  <a16:creationId xmlns:a16="http://schemas.microsoft.com/office/drawing/2014/main" id="{1FD6A0D1-EFDB-114F-AB17-31E75CB1B0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9" y="1500"/>
            <a:ext cx="196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3" name="公式" r:id="rId9" imgW="2628900" imgH="2921000" progId="Equation.3">
                    <p:embed/>
                  </p:oleObj>
                </mc:Choice>
                <mc:Fallback>
                  <p:oleObj name="公式" r:id="rId9" imgW="2628900" imgH="29210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9" y="1500"/>
                          <a:ext cx="196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1373" name="Object 13">
            <a:extLst>
              <a:ext uri="{FF2B5EF4-FFF2-40B4-BE49-F238E27FC236}">
                <a16:creationId xmlns:a16="http://schemas.microsoft.com/office/drawing/2014/main" id="{93F2A2F3-E76F-704C-8673-1B77B9D96B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4495800"/>
          <a:ext cx="6629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4" name="公式" r:id="rId11" imgW="80454500" imgH="10528300" progId="Equation.3">
                  <p:embed/>
                </p:oleObj>
              </mc:Choice>
              <mc:Fallback>
                <p:oleObj name="公式" r:id="rId11" imgW="80454500" imgH="10528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495800"/>
                        <a:ext cx="6629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74" name="Object 14">
            <a:extLst>
              <a:ext uri="{FF2B5EF4-FFF2-40B4-BE49-F238E27FC236}">
                <a16:creationId xmlns:a16="http://schemas.microsoft.com/office/drawing/2014/main" id="{4D96E83F-C3BD-5047-8A9D-5F6B399037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2063" y="5599113"/>
          <a:ext cx="475773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" name="Equation" r:id="rId13" imgW="52959000" imgH="5270500" progId="Equation.3">
                  <p:embed/>
                </p:oleObj>
              </mc:Choice>
              <mc:Fallback>
                <p:oleObj name="Equation" r:id="rId13" imgW="52959000" imgH="5270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5599113"/>
                        <a:ext cx="4757737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75" name="Object 15">
            <a:extLst>
              <a:ext uri="{FF2B5EF4-FFF2-40B4-BE49-F238E27FC236}">
                <a16:creationId xmlns:a16="http://schemas.microsoft.com/office/drawing/2014/main" id="{7FA82CF5-D5FA-F847-8E08-D3711AFAD9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1513" y="609600"/>
          <a:ext cx="4281487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" name="SmartDraw" r:id="rId15" imgW="15354300" imgH="14376400" progId="SmartDraw.2">
                  <p:embed/>
                </p:oleObj>
              </mc:Choice>
              <mc:Fallback>
                <p:oleObj name="SmartDraw" r:id="rId15" imgW="15354300" imgH="14376400" progId="SmartDraw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609600"/>
                        <a:ext cx="4281487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6" name="Rectangle 19">
            <a:extLst>
              <a:ext uri="{FF2B5EF4-FFF2-40B4-BE49-F238E27FC236}">
                <a16:creationId xmlns:a16="http://schemas.microsoft.com/office/drawing/2014/main" id="{3D021151-E5EA-7D4D-A6FF-053AE9528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 advTm="3928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3">
            <a:extLst>
              <a:ext uri="{FF2B5EF4-FFF2-40B4-BE49-F238E27FC236}">
                <a16:creationId xmlns:a16="http://schemas.microsoft.com/office/drawing/2014/main" id="{3B946087-8C6F-3F45-B98B-6DC6F6D2A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957FDBA-54D0-4645-BE2B-4D53DFBCDB4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1DAD7711-F59A-064D-AC93-54E02D5B185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885950"/>
            <a:ext cx="1600200" cy="2228850"/>
            <a:chOff x="624" y="886"/>
            <a:chExt cx="1008" cy="1500"/>
          </a:xfrm>
        </p:grpSpPr>
        <p:sp>
          <p:nvSpPr>
            <p:cNvPr id="97293" name="AutoShape 8" descr="再生纸">
              <a:extLst>
                <a:ext uri="{FF2B5EF4-FFF2-40B4-BE49-F238E27FC236}">
                  <a16:creationId xmlns:a16="http://schemas.microsoft.com/office/drawing/2014/main" id="{D8933405-4754-4E4A-B62D-263CBEE11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86"/>
              <a:ext cx="768" cy="307"/>
            </a:xfrm>
            <a:prstGeom prst="bevel">
              <a:avLst>
                <a:gd name="adj" fmla="val 9722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1</a:t>
              </a:r>
            </a:p>
          </p:txBody>
        </p:sp>
        <p:graphicFrame>
          <p:nvGraphicFramePr>
            <p:cNvPr id="97294" name="Object 9">
              <a:extLst>
                <a:ext uri="{FF2B5EF4-FFF2-40B4-BE49-F238E27FC236}">
                  <a16:creationId xmlns:a16="http://schemas.microsoft.com/office/drawing/2014/main" id="{674B9A29-2952-8E4A-AED3-A4BB7B662D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1388"/>
            <a:ext cx="1008" cy="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5" name="Equation" r:id="rId4" imgW="14922500" imgH="16383000" progId="Equation.3">
                    <p:embed/>
                  </p:oleObj>
                </mc:Choice>
                <mc:Fallback>
                  <p:oleObj name="Equation" r:id="rId4" imgW="14922500" imgH="163830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388"/>
                          <a:ext cx="1008" cy="9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851329E3-586D-C741-8ACC-72AFF0D80E7A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419600"/>
            <a:ext cx="8023225" cy="1963738"/>
            <a:chOff x="473" y="2620"/>
            <a:chExt cx="5054" cy="1399"/>
          </a:xfrm>
        </p:grpSpPr>
        <p:sp>
          <p:nvSpPr>
            <p:cNvPr id="272395" name="AutoShape 11" descr="蓝色砂纸">
              <a:extLst>
                <a:ext uri="{FF2B5EF4-FFF2-40B4-BE49-F238E27FC236}">
                  <a16:creationId xmlns:a16="http://schemas.microsoft.com/office/drawing/2014/main" id="{D99E252B-57B6-924C-9741-343A84B52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620"/>
              <a:ext cx="5054" cy="1399"/>
            </a:xfrm>
            <a:prstGeom prst="roundRect">
              <a:avLst>
                <a:gd name="adj" fmla="val 16667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CCECFF">
                  <a:gamma/>
                  <a:shade val="60000"/>
                  <a:invGamma/>
                </a:srgbClr>
              </a:prstShdw>
            </a:effectLst>
          </p:spPr>
          <p:txBody>
            <a:bodyPr tIns="10800" bIns="10800" anchor="ctr">
              <a:spAutoFit/>
            </a:bodyPr>
            <a:lstStyle/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97289" name="Object 12">
              <a:extLst>
                <a:ext uri="{FF2B5EF4-FFF2-40B4-BE49-F238E27FC236}">
                  <a16:creationId xmlns:a16="http://schemas.microsoft.com/office/drawing/2014/main" id="{1F0E7437-F78F-B348-B490-FA0A8A87F5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6" y="2756"/>
            <a:ext cx="4644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6" name="Equation" r:id="rId7" imgW="80454500" imgH="11112500" progId="Equation.3">
                    <p:embed/>
                  </p:oleObj>
                </mc:Choice>
                <mc:Fallback>
                  <p:oleObj name="Equation" r:id="rId7" imgW="80454500" imgH="111125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" y="2756"/>
                          <a:ext cx="4644" cy="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90" name="Object 13">
              <a:extLst>
                <a:ext uri="{FF2B5EF4-FFF2-40B4-BE49-F238E27FC236}">
                  <a16:creationId xmlns:a16="http://schemas.microsoft.com/office/drawing/2014/main" id="{3A673B9A-EEB2-4D46-B812-0F3F5DA30F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940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7" name="Equation" r:id="rId9" imgW="2921000" imgH="3213100" progId="Equation.3">
                    <p:embed/>
                  </p:oleObj>
                </mc:Choice>
                <mc:Fallback>
                  <p:oleObj name="Equation" r:id="rId9" imgW="2921000" imgH="3213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940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91" name="Object 14">
              <a:extLst>
                <a:ext uri="{FF2B5EF4-FFF2-40B4-BE49-F238E27FC236}">
                  <a16:creationId xmlns:a16="http://schemas.microsoft.com/office/drawing/2014/main" id="{9105262F-32C6-5D4A-8892-4E31A642EA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3525"/>
            <a:ext cx="3536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8" name="Equation" r:id="rId11" imgW="54419500" imgH="5270500" progId="Equation.3">
                    <p:embed/>
                  </p:oleObj>
                </mc:Choice>
                <mc:Fallback>
                  <p:oleObj name="Equation" r:id="rId11" imgW="54419500" imgH="52705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525"/>
                          <a:ext cx="3536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92" name="Object 15">
              <a:extLst>
                <a:ext uri="{FF2B5EF4-FFF2-40B4-BE49-F238E27FC236}">
                  <a16:creationId xmlns:a16="http://schemas.microsoft.com/office/drawing/2014/main" id="{31C844B8-A2B4-7F47-A3F5-3D16E3BA26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9" y="2892"/>
            <a:ext cx="126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99" name="Equation" r:id="rId13" imgW="63500" imgH="241300" progId="Equation.3">
                    <p:embed/>
                  </p:oleObj>
                </mc:Choice>
                <mc:Fallback>
                  <p:oleObj name="Equation" r:id="rId13" imgW="63500" imgH="2413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" y="2892"/>
                          <a:ext cx="126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2400" name="Object 16">
            <a:extLst>
              <a:ext uri="{FF2B5EF4-FFF2-40B4-BE49-F238E27FC236}">
                <a16:creationId xmlns:a16="http://schemas.microsoft.com/office/drawing/2014/main" id="{B4AC5EE2-DDC7-1940-A420-BEE47D1957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1513" y="563563"/>
          <a:ext cx="4281487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0" name="SmartDraw" r:id="rId15" imgW="15354300" imgH="14376400" progId="SmartDraw.2">
                  <p:embed/>
                </p:oleObj>
              </mc:Choice>
              <mc:Fallback>
                <p:oleObj name="SmartDraw" r:id="rId15" imgW="15354300" imgH="14376400" progId="SmartDraw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563563"/>
                        <a:ext cx="4281487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Text Box 18">
            <a:extLst>
              <a:ext uri="{FF2B5EF4-FFF2-40B4-BE49-F238E27FC236}">
                <a16:creationId xmlns:a16="http://schemas.microsoft.com/office/drawing/2014/main" id="{0E59B3B8-47C3-4D4A-86BC-D7140A2E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04888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调整次序</a:t>
            </a:r>
            <a:r>
              <a:rPr kumimoji="1" lang="zh-CN" altLang="en-US" sz="2600">
                <a:latin typeface="Times New Roman" panose="02020603050405020304" pitchFamily="18" charset="0"/>
              </a:rPr>
              <a:t>： </a:t>
            </a:r>
            <a:r>
              <a:rPr kumimoji="1" lang="en-US" altLang="zh-CN" b="1">
                <a:latin typeface="Times New Roman" panose="02020603050405020304" pitchFamily="18" charset="0"/>
              </a:rPr>
              <a:t>2→</a:t>
            </a: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b="1">
                <a:latin typeface="Times New Roman" panose="02020603050405020304" pitchFamily="18" charset="0"/>
              </a:rPr>
              <a:t>→3</a:t>
            </a:r>
          </a:p>
        </p:txBody>
      </p:sp>
      <p:sp>
        <p:nvSpPr>
          <p:cNvPr id="97287" name="Rectangle 20">
            <a:extLst>
              <a:ext uri="{FF2B5EF4-FFF2-40B4-BE49-F238E27FC236}">
                <a16:creationId xmlns:a16="http://schemas.microsoft.com/office/drawing/2014/main" id="{51267B3A-6F2C-2247-B280-C2BA2C1D5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 advTm="1694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3">
            <a:extLst>
              <a:ext uri="{FF2B5EF4-FFF2-40B4-BE49-F238E27FC236}">
                <a16:creationId xmlns:a16="http://schemas.microsoft.com/office/drawing/2014/main" id="{3FF84C76-4723-2347-B0D0-3E0BEEABE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2F0A8CF6-8286-DB49-9B8C-1A094E4F06B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47379CD-9BB9-DF4F-ABFE-538B35881B71}"/>
              </a:ext>
            </a:extLst>
          </p:cNvPr>
          <p:cNvGrpSpPr>
            <a:grpSpLocks/>
          </p:cNvGrpSpPr>
          <p:nvPr/>
        </p:nvGrpSpPr>
        <p:grpSpPr bwMode="auto">
          <a:xfrm>
            <a:off x="1009650" y="1828800"/>
            <a:ext cx="1600200" cy="2209800"/>
            <a:chOff x="636" y="912"/>
            <a:chExt cx="1008" cy="1560"/>
          </a:xfrm>
        </p:grpSpPr>
        <p:graphicFrame>
          <p:nvGraphicFramePr>
            <p:cNvPr id="98317" name="Object 6">
              <a:extLst>
                <a:ext uri="{FF2B5EF4-FFF2-40B4-BE49-F238E27FC236}">
                  <a16:creationId xmlns:a16="http://schemas.microsoft.com/office/drawing/2014/main" id="{E2843430-BFF6-8640-8A9E-D4EF13C93F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6" y="1464"/>
            <a:ext cx="1008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19" name="Equation" r:id="rId3" imgW="15506700" imgH="16383000" progId="Equation.3">
                    <p:embed/>
                  </p:oleObj>
                </mc:Choice>
                <mc:Fallback>
                  <p:oleObj name="Equation" r:id="rId3" imgW="15506700" imgH="16383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" y="1464"/>
                          <a:ext cx="1008" cy="10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8" name="AutoShape 7" descr="再生纸">
              <a:extLst>
                <a:ext uri="{FF2B5EF4-FFF2-40B4-BE49-F238E27FC236}">
                  <a16:creationId xmlns:a16="http://schemas.microsoft.com/office/drawing/2014/main" id="{351317AD-6F89-2F4E-8D54-AD24B8677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" y="912"/>
              <a:ext cx="768" cy="336"/>
            </a:xfrm>
            <a:prstGeom prst="bevel">
              <a:avLst>
                <a:gd name="adj" fmla="val 9722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2</a:t>
              </a: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89AD9EDC-8602-E145-9325-B749B5CF056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495800"/>
            <a:ext cx="8016875" cy="1963738"/>
            <a:chOff x="439" y="2653"/>
            <a:chExt cx="5050" cy="1357"/>
          </a:xfrm>
        </p:grpSpPr>
        <p:sp>
          <p:nvSpPr>
            <p:cNvPr id="273417" name="AutoShape 9" descr="蓝色砂纸">
              <a:extLst>
                <a:ext uri="{FF2B5EF4-FFF2-40B4-BE49-F238E27FC236}">
                  <a16:creationId xmlns:a16="http://schemas.microsoft.com/office/drawing/2014/main" id="{E3F35D17-8842-BC4A-BB7F-04EB1110B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" y="2653"/>
              <a:ext cx="5050" cy="1357"/>
            </a:xfrm>
            <a:prstGeom prst="roundRect">
              <a:avLst>
                <a:gd name="adj" fmla="val 16667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CCECFF">
                  <a:gamma/>
                  <a:shade val="60000"/>
                  <a:invGamma/>
                </a:srgbClr>
              </a:prstShdw>
            </a:effectLst>
          </p:spPr>
          <p:txBody>
            <a:bodyPr tIns="10800" bIns="10800" anchor="ctr">
              <a:spAutoFit/>
            </a:bodyPr>
            <a:lstStyle/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  <a:p>
              <a:pPr marL="565150" indent="-565150" eaLnBrk="1" hangingPunct="1">
                <a:lnSpc>
                  <a:spcPct val="120000"/>
                </a:lnSpc>
                <a:defRPr/>
              </a:pPr>
              <a:endParaRPr kumimoji="1"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98313" name="Object 10">
              <a:extLst>
                <a:ext uri="{FF2B5EF4-FFF2-40B4-BE49-F238E27FC236}">
                  <a16:creationId xmlns:a16="http://schemas.microsoft.com/office/drawing/2014/main" id="{74B3C329-8187-0342-9A64-29A0973756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6" y="2786"/>
            <a:ext cx="4530" cy="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20" name="Equation" r:id="rId7" imgW="80454500" imgH="11112500" progId="Equation.3">
                    <p:embed/>
                  </p:oleObj>
                </mc:Choice>
                <mc:Fallback>
                  <p:oleObj name="Equation" r:id="rId7" imgW="80454500" imgH="11112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" y="2786"/>
                          <a:ext cx="4530" cy="6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4" name="Object 11">
              <a:extLst>
                <a:ext uri="{FF2B5EF4-FFF2-40B4-BE49-F238E27FC236}">
                  <a16:creationId xmlns:a16="http://schemas.microsoft.com/office/drawing/2014/main" id="{E9E0E207-8769-F04A-A1DA-4653E4AA17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912"/>
            <a:ext cx="147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21" name="Equation" r:id="rId9" imgW="76200" imgH="254000" progId="Equation.3">
                    <p:embed/>
                  </p:oleObj>
                </mc:Choice>
                <mc:Fallback>
                  <p:oleObj name="Equation" r:id="rId9" imgW="76200" imgH="2540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912"/>
                          <a:ext cx="147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5" name="Object 12">
              <a:extLst>
                <a:ext uri="{FF2B5EF4-FFF2-40B4-BE49-F238E27FC236}">
                  <a16:creationId xmlns:a16="http://schemas.microsoft.com/office/drawing/2014/main" id="{7AEF208B-B69D-EA43-BE25-82EB911A91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" y="2970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22" name="Equation" r:id="rId11" imgW="2921000" imgH="3213100" progId="Equation.3">
                    <p:embed/>
                  </p:oleObj>
                </mc:Choice>
                <mc:Fallback>
                  <p:oleObj name="Equation" r:id="rId11" imgW="2921000" imgH="32131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" y="2970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6" name="Object 13">
              <a:extLst>
                <a:ext uri="{FF2B5EF4-FFF2-40B4-BE49-F238E27FC236}">
                  <a16:creationId xmlns:a16="http://schemas.microsoft.com/office/drawing/2014/main" id="{7D23BF90-4A12-9049-B4B7-44E50E7794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3427"/>
            <a:ext cx="318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23" name="Equation" r:id="rId13" imgW="54711600" imgH="4978400" progId="Equation.3">
                    <p:embed/>
                  </p:oleObj>
                </mc:Choice>
                <mc:Fallback>
                  <p:oleObj name="Equation" r:id="rId13" imgW="54711600" imgH="49784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427"/>
                          <a:ext cx="318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3422" name="Object 14">
            <a:extLst>
              <a:ext uri="{FF2B5EF4-FFF2-40B4-BE49-F238E27FC236}">
                <a16:creationId xmlns:a16="http://schemas.microsoft.com/office/drawing/2014/main" id="{3765926E-F713-9547-9551-8D875EA228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654050"/>
          <a:ext cx="434340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4" name="SmartDraw" r:id="rId15" imgW="15582900" imgH="14274800" progId="SmartDraw.2">
                  <p:embed/>
                </p:oleObj>
              </mc:Choice>
              <mc:Fallback>
                <p:oleObj name="SmartDraw" r:id="rId15" imgW="15582900" imgH="14274800" progId="SmartDraw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654050"/>
                        <a:ext cx="4343400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Text Box 16">
            <a:extLst>
              <a:ext uri="{FF2B5EF4-FFF2-40B4-BE49-F238E27FC236}">
                <a16:creationId xmlns:a16="http://schemas.microsoft.com/office/drawing/2014/main" id="{230AE0AB-404B-F64F-89B3-78ECCD99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04888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600" b="1">
                <a:latin typeface="Times New Roman" panose="02020603050405020304" pitchFamily="18" charset="0"/>
              </a:rPr>
              <a:t>调整次序</a:t>
            </a:r>
            <a:r>
              <a:rPr kumimoji="1" lang="zh-CN" altLang="en-US" sz="2600">
                <a:latin typeface="Times New Roman" panose="02020603050405020304" pitchFamily="18" charset="0"/>
              </a:rPr>
              <a:t>： </a:t>
            </a:r>
            <a:r>
              <a:rPr kumimoji="1" lang="en-US" altLang="zh-CN" b="1">
                <a:latin typeface="Times New Roman" panose="02020603050405020304" pitchFamily="18" charset="0"/>
              </a:rPr>
              <a:t>2→1→</a:t>
            </a: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8311" name="Rectangle 18">
            <a:extLst>
              <a:ext uri="{FF2B5EF4-FFF2-40B4-BE49-F238E27FC236}">
                <a16:creationId xmlns:a16="http://schemas.microsoft.com/office/drawing/2014/main" id="{648295CB-4E4E-A24B-B5A9-F20983546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 advTm="5648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3">
            <a:extLst>
              <a:ext uri="{FF2B5EF4-FFF2-40B4-BE49-F238E27FC236}">
                <a16:creationId xmlns:a16="http://schemas.microsoft.com/office/drawing/2014/main" id="{DD5D97C3-6E4C-7841-A471-439AAB06C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4133EB8-C07A-5747-AE68-CD37E345792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336AEA8-128B-0742-AA21-B5190BC6F5DF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191000"/>
            <a:ext cx="1600200" cy="2057400"/>
            <a:chOff x="3204" y="2640"/>
            <a:chExt cx="1008" cy="1392"/>
          </a:xfrm>
        </p:grpSpPr>
        <p:graphicFrame>
          <p:nvGraphicFramePr>
            <p:cNvPr id="99356" name="Object 3">
              <a:extLst>
                <a:ext uri="{FF2B5EF4-FFF2-40B4-BE49-F238E27FC236}">
                  <a16:creationId xmlns:a16="http://schemas.microsoft.com/office/drawing/2014/main" id="{475848EB-020F-694B-8B6A-B387D39820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4" y="3024"/>
            <a:ext cx="1008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58" name="Equation" r:id="rId4" imgW="15506700" imgH="16383000" progId="Equation.3">
                    <p:embed/>
                  </p:oleObj>
                </mc:Choice>
                <mc:Fallback>
                  <p:oleObj name="Equation" r:id="rId4" imgW="15506700" imgH="163830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4" y="3024"/>
                          <a:ext cx="1008" cy="10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57" name="AutoShape 4" descr="再生纸">
              <a:extLst>
                <a:ext uri="{FF2B5EF4-FFF2-40B4-BE49-F238E27FC236}">
                  <a16:creationId xmlns:a16="http://schemas.microsoft.com/office/drawing/2014/main" id="{EE25DA1D-232B-5649-8A96-C082CDBFC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640"/>
              <a:ext cx="768" cy="336"/>
            </a:xfrm>
            <a:prstGeom prst="bevel">
              <a:avLst>
                <a:gd name="adj" fmla="val 9722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2</a:t>
              </a:r>
            </a:p>
          </p:txBody>
        </p:sp>
      </p:grpSp>
      <p:grpSp>
        <p:nvGrpSpPr>
          <p:cNvPr id="3" name="Group 5">
            <a:extLst>
              <a:ext uri="{FF2B5EF4-FFF2-40B4-BE49-F238E27FC236}">
                <a16:creationId xmlns:a16="http://schemas.microsoft.com/office/drawing/2014/main" id="{A8E800D6-3806-AA46-ADCA-DEB91FA0E507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191000"/>
            <a:ext cx="1570038" cy="2133600"/>
            <a:chOff x="4512" y="816"/>
            <a:chExt cx="989" cy="1680"/>
          </a:xfrm>
        </p:grpSpPr>
        <p:sp>
          <p:nvSpPr>
            <p:cNvPr id="99354" name="AutoShape 6" descr="再生纸">
              <a:extLst>
                <a:ext uri="{FF2B5EF4-FFF2-40B4-BE49-F238E27FC236}">
                  <a16:creationId xmlns:a16="http://schemas.microsoft.com/office/drawing/2014/main" id="{6DFAC2A1-FCC1-DF48-8AB1-E9269D7E7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816"/>
              <a:ext cx="768" cy="384"/>
            </a:xfrm>
            <a:prstGeom prst="bevel">
              <a:avLst>
                <a:gd name="adj" fmla="val 9722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3</a:t>
              </a:r>
            </a:p>
          </p:txBody>
        </p:sp>
        <p:graphicFrame>
          <p:nvGraphicFramePr>
            <p:cNvPr id="99355" name="Object 7">
              <a:extLst>
                <a:ext uri="{FF2B5EF4-FFF2-40B4-BE49-F238E27FC236}">
                  <a16:creationId xmlns:a16="http://schemas.microsoft.com/office/drawing/2014/main" id="{CAE97CBA-3C9B-DE45-AFB7-3D5B012626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248"/>
            <a:ext cx="989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59" name="Equation" r:id="rId7" imgW="15214600" imgH="16383000" progId="Equation.3">
                    <p:embed/>
                  </p:oleObj>
                </mc:Choice>
                <mc:Fallback>
                  <p:oleObj name="Equation" r:id="rId7" imgW="15214600" imgH="163830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248"/>
                          <a:ext cx="989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333" name="Group 8">
            <a:extLst>
              <a:ext uri="{FF2B5EF4-FFF2-40B4-BE49-F238E27FC236}">
                <a16:creationId xmlns:a16="http://schemas.microsoft.com/office/drawing/2014/main" id="{9B438E67-12ED-F84F-B6D4-28BA8370FCA3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676400"/>
            <a:ext cx="1524000" cy="2057400"/>
            <a:chOff x="576" y="816"/>
            <a:chExt cx="960" cy="1680"/>
          </a:xfrm>
        </p:grpSpPr>
        <p:graphicFrame>
          <p:nvGraphicFramePr>
            <p:cNvPr id="99352" name="Object 9">
              <a:extLst>
                <a:ext uri="{FF2B5EF4-FFF2-40B4-BE49-F238E27FC236}">
                  <a16:creationId xmlns:a16="http://schemas.microsoft.com/office/drawing/2014/main" id="{0E964A23-3899-0D46-81AF-162364E4D8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1248"/>
            <a:ext cx="96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0" name="Equation" r:id="rId9" imgW="14922500" imgH="16383000" progId="Equation.3">
                    <p:embed/>
                  </p:oleObj>
                </mc:Choice>
                <mc:Fallback>
                  <p:oleObj name="Equation" r:id="rId9" imgW="14922500" imgH="163830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248"/>
                          <a:ext cx="96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53" name="AutoShape 10" descr="再生纸">
              <a:extLst>
                <a:ext uri="{FF2B5EF4-FFF2-40B4-BE49-F238E27FC236}">
                  <a16:creationId xmlns:a16="http://schemas.microsoft.com/office/drawing/2014/main" id="{40BE58EF-821E-9E44-9648-D1BA0A61B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16"/>
              <a:ext cx="768" cy="384"/>
            </a:xfrm>
            <a:prstGeom prst="bevel">
              <a:avLst>
                <a:gd name="adj" fmla="val 9722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0</a:t>
              </a:r>
            </a:p>
          </p:txBody>
        </p:sp>
      </p:grpSp>
      <p:grpSp>
        <p:nvGrpSpPr>
          <p:cNvPr id="5" name="Group 11">
            <a:extLst>
              <a:ext uri="{FF2B5EF4-FFF2-40B4-BE49-F238E27FC236}">
                <a16:creationId xmlns:a16="http://schemas.microsoft.com/office/drawing/2014/main" id="{8ED748E4-382F-4D47-910C-B51CF2BDAE9E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676400"/>
            <a:ext cx="1600200" cy="2057400"/>
            <a:chOff x="1968" y="816"/>
            <a:chExt cx="1008" cy="1680"/>
          </a:xfrm>
        </p:grpSpPr>
        <p:sp>
          <p:nvSpPr>
            <p:cNvPr id="99350" name="AutoShape 12" descr="再生纸">
              <a:extLst>
                <a:ext uri="{FF2B5EF4-FFF2-40B4-BE49-F238E27FC236}">
                  <a16:creationId xmlns:a16="http://schemas.microsoft.com/office/drawing/2014/main" id="{51846EE9-8D35-8144-95A9-E0368075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816"/>
              <a:ext cx="768" cy="384"/>
            </a:xfrm>
            <a:prstGeom prst="bevel">
              <a:avLst>
                <a:gd name="adj" fmla="val 9722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k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1</a:t>
              </a:r>
            </a:p>
          </p:txBody>
        </p:sp>
        <p:graphicFrame>
          <p:nvGraphicFramePr>
            <p:cNvPr id="99351" name="Object 13">
              <a:extLst>
                <a:ext uri="{FF2B5EF4-FFF2-40B4-BE49-F238E27FC236}">
                  <a16:creationId xmlns:a16="http://schemas.microsoft.com/office/drawing/2014/main" id="{0B81CEF1-D13A-1A45-9373-87A0E6F4A2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1248"/>
            <a:ext cx="1008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1" name="Equation" r:id="rId11" imgW="14922500" imgH="16383000" progId="Equation.3">
                    <p:embed/>
                  </p:oleObj>
                </mc:Choice>
                <mc:Fallback>
                  <p:oleObj name="Equation" r:id="rId11" imgW="14922500" imgH="163830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248"/>
                          <a:ext cx="1008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9335" name="Text Box 15">
            <a:extLst>
              <a:ext uri="{FF2B5EF4-FFF2-40B4-BE49-F238E27FC236}">
                <a16:creationId xmlns:a16="http://schemas.microsoft.com/office/drawing/2014/main" id="{A8ED9CC2-8E8B-BB45-9965-78EFF8534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256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样本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99336" name="Text Box 18">
            <a:extLst>
              <a:ext uri="{FF2B5EF4-FFF2-40B4-BE49-F238E27FC236}">
                <a16:creationId xmlns:a16="http://schemas.microsoft.com/office/drawing/2014/main" id="{E6BA5F76-449C-834A-9965-6B415BF2B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9906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0000CC"/>
              </a:buClr>
              <a:buSzPct val="60000"/>
              <a:buFont typeface="Wingdings" pitchFamily="2" charset="2"/>
              <a:buChar char="l"/>
            </a:pP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调整次序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99337" name="Object 19">
            <a:extLst>
              <a:ext uri="{FF2B5EF4-FFF2-40B4-BE49-F238E27FC236}">
                <a16:creationId xmlns:a16="http://schemas.microsoft.com/office/drawing/2014/main" id="{0CB3220B-9AA0-AE4F-B010-964C0C484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11425"/>
          <a:ext cx="4343400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2" name="SmartDraw" r:id="rId13" imgW="15582900" imgH="14541500" progId="SmartDraw.2">
                  <p:embed/>
                </p:oleObj>
              </mc:Choice>
              <mc:Fallback>
                <p:oleObj name="SmartDraw" r:id="rId13" imgW="15582900" imgH="14541500" progId="SmartDraw.2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11425"/>
                        <a:ext cx="4343400" cy="402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52" name="Object 20">
            <a:extLst>
              <a:ext uri="{FF2B5EF4-FFF2-40B4-BE49-F238E27FC236}">
                <a16:creationId xmlns:a16="http://schemas.microsoft.com/office/drawing/2014/main" id="{6ED4AC33-F35C-9D41-B735-BD0C06BCFE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03488"/>
          <a:ext cx="434340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3" name="SmartDraw" r:id="rId15" imgW="15582900" imgH="14605000" progId="SmartDraw.2">
                  <p:embed/>
                </p:oleObj>
              </mc:Choice>
              <mc:Fallback>
                <p:oleObj name="SmartDraw" r:id="rId15" imgW="15582900" imgH="14605000" progId="SmartDraw.2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03488"/>
                        <a:ext cx="434340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53" name="Object 21">
            <a:extLst>
              <a:ext uri="{FF2B5EF4-FFF2-40B4-BE49-F238E27FC236}">
                <a16:creationId xmlns:a16="http://schemas.microsoft.com/office/drawing/2014/main" id="{69C0ADC5-1772-394E-B53D-F047287658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08250"/>
          <a:ext cx="434340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4" name="SmartDraw" r:id="rId17" imgW="15582900" imgH="14605000" progId="SmartDraw.2">
                  <p:embed/>
                </p:oleObj>
              </mc:Choice>
              <mc:Fallback>
                <p:oleObj name="SmartDraw" r:id="rId17" imgW="15582900" imgH="14605000" progId="SmartDraw.2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08250"/>
                        <a:ext cx="434340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54" name="Object 22">
            <a:extLst>
              <a:ext uri="{FF2B5EF4-FFF2-40B4-BE49-F238E27FC236}">
                <a16:creationId xmlns:a16="http://schemas.microsoft.com/office/drawing/2014/main" id="{45DFBF2E-6D43-EC49-B799-8557858C80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05075"/>
          <a:ext cx="434340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5" name="SmartDraw" r:id="rId19" imgW="15582900" imgH="14605000" progId="SmartDraw.2">
                  <p:embed/>
                </p:oleObj>
              </mc:Choice>
              <mc:Fallback>
                <p:oleObj name="SmartDraw" r:id="rId19" imgW="15582900" imgH="14605000" progId="SmartDraw.2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05075"/>
                        <a:ext cx="434340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1" name="Text Box 23">
            <a:extLst>
              <a:ext uri="{FF2B5EF4-FFF2-40B4-BE49-F238E27FC236}">
                <a16:creationId xmlns:a16="http://schemas.microsoft.com/office/drawing/2014/main" id="{8D334B13-A308-5E4D-B9E9-1196D14ED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9286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>
                <a:latin typeface="Times New Roman" panose="02020603050405020304" pitchFamily="18" charset="0"/>
              </a:rPr>
              <a:t>2      1      3</a:t>
            </a:r>
          </a:p>
        </p:txBody>
      </p:sp>
      <p:sp>
        <p:nvSpPr>
          <p:cNvPr id="99342" name="Line 24">
            <a:extLst>
              <a:ext uri="{FF2B5EF4-FFF2-40B4-BE49-F238E27FC236}">
                <a16:creationId xmlns:a16="http://schemas.microsoft.com/office/drawing/2014/main" id="{5AB6C0EF-4335-634A-A6B8-BB203C461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214438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3" name="Line 25">
            <a:extLst>
              <a:ext uri="{FF2B5EF4-FFF2-40B4-BE49-F238E27FC236}">
                <a16:creationId xmlns:a16="http://schemas.microsoft.com/office/drawing/2014/main" id="{E9218630-8E11-E44F-A929-24E6D0A17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204913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58" name="Text Box 26">
            <a:extLst>
              <a:ext uri="{FF2B5EF4-FFF2-40B4-BE49-F238E27FC236}">
                <a16:creationId xmlns:a16="http://schemas.microsoft.com/office/drawing/2014/main" id="{E55253FE-0645-8943-8B34-A5228351C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9286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b="1">
                <a:latin typeface="Times New Roman" panose="02020603050405020304" pitchFamily="18" charset="0"/>
              </a:rPr>
              <a:t>     1      3</a:t>
            </a:r>
          </a:p>
        </p:txBody>
      </p:sp>
      <p:sp>
        <p:nvSpPr>
          <p:cNvPr id="274459" name="Text Box 27">
            <a:extLst>
              <a:ext uri="{FF2B5EF4-FFF2-40B4-BE49-F238E27FC236}">
                <a16:creationId xmlns:a16="http://schemas.microsoft.com/office/drawing/2014/main" id="{994679BC-9576-974D-81F7-5ADFC794A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9286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>
                <a:latin typeface="Times New Roman" panose="02020603050405020304" pitchFamily="18" charset="0"/>
              </a:rPr>
              <a:t>2      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b="1">
                <a:latin typeface="Times New Roman" panose="02020603050405020304" pitchFamily="18" charset="0"/>
              </a:rPr>
              <a:t>      3</a:t>
            </a:r>
          </a:p>
        </p:txBody>
      </p:sp>
      <p:sp>
        <p:nvSpPr>
          <p:cNvPr id="274460" name="Text Box 28">
            <a:extLst>
              <a:ext uri="{FF2B5EF4-FFF2-40B4-BE49-F238E27FC236}">
                <a16:creationId xmlns:a16="http://schemas.microsoft.com/office/drawing/2014/main" id="{6A13A03F-F0B6-3043-8799-F0372D83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9286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>
                <a:latin typeface="Times New Roman" panose="02020603050405020304" pitchFamily="18" charset="0"/>
              </a:rPr>
              <a:t>2      1     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 3</a:t>
            </a:r>
          </a:p>
        </p:txBody>
      </p:sp>
      <p:graphicFrame>
        <p:nvGraphicFramePr>
          <p:cNvPr id="99347" name="Object 31">
            <a:extLst>
              <a:ext uri="{FF2B5EF4-FFF2-40B4-BE49-F238E27FC236}">
                <a16:creationId xmlns:a16="http://schemas.microsoft.com/office/drawing/2014/main" id="{7DB8E185-F73E-1942-862E-B6A2EFEBD2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160020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6" name="公式" r:id="rId21" imgW="31597600" imgH="5270500" progId="Equation.3">
                  <p:embed/>
                </p:oleObj>
              </mc:Choice>
              <mc:Fallback>
                <p:oleObj name="公式" r:id="rId21" imgW="31597600" imgH="5270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1600200"/>
                        <a:ext cx="274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8" name="Object 32">
            <a:extLst>
              <a:ext uri="{FF2B5EF4-FFF2-40B4-BE49-F238E27FC236}">
                <a16:creationId xmlns:a16="http://schemas.microsoft.com/office/drawing/2014/main" id="{3E76E8BC-28E7-EE4F-85A1-070AB17D2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2209800"/>
          <a:ext cx="289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7" name="公式" r:id="rId23" imgW="33350200" imgH="5270500" progId="Equation.3">
                  <p:embed/>
                </p:oleObj>
              </mc:Choice>
              <mc:Fallback>
                <p:oleObj name="公式" r:id="rId23" imgW="33350200" imgH="5270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209800"/>
                        <a:ext cx="289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Rectangle 33">
            <a:extLst>
              <a:ext uri="{FF2B5EF4-FFF2-40B4-BE49-F238E27FC236}">
                <a16:creationId xmlns:a16="http://schemas.microsoft.com/office/drawing/2014/main" id="{6F6A4357-E4F8-7249-97B6-E8F2F524E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58" grpId="0" autoUpdateAnimBg="0"/>
      <p:bldP spid="274459" grpId="0" autoUpdateAnimBg="0"/>
      <p:bldP spid="274460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>
            <a:extLst>
              <a:ext uri="{FF2B5EF4-FFF2-40B4-BE49-F238E27FC236}">
                <a16:creationId xmlns:a16="http://schemas.microsoft.com/office/drawing/2014/main" id="{335B8E10-D876-C04A-A2C9-E1323CC6E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73E4ADB-165A-6C43-8088-EE6806DA58B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0355" name="Rectangle 11">
            <a:extLst>
              <a:ext uri="{FF2B5EF4-FFF2-40B4-BE49-F238E27FC236}">
                <a16:creationId xmlns:a16="http://schemas.microsoft.com/office/drawing/2014/main" id="{9073523F-14AA-F44E-8E55-9B129432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86400"/>
            <a:ext cx="38862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100356" name="Object 3">
            <a:extLst>
              <a:ext uri="{FF2B5EF4-FFF2-40B4-BE49-F238E27FC236}">
                <a16:creationId xmlns:a16="http://schemas.microsoft.com/office/drawing/2014/main" id="{0E59A445-CD61-E742-813D-5D0CB3342EA3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533400" y="1066800"/>
          <a:ext cx="76200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5" name="SmartDraw" r:id="rId3" imgW="32588200" imgH="18567400" progId="SmartDraw.2">
                  <p:embed/>
                </p:oleObj>
              </mc:Choice>
              <mc:Fallback>
                <p:oleObj name="SmartDraw" r:id="rId3" imgW="32588200" imgH="18567400" progId="SmartDraw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066800"/>
                        <a:ext cx="76200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Rectangle 4">
            <a:extLst>
              <a:ext uri="{FF2B5EF4-FFF2-40B4-BE49-F238E27FC236}">
                <a16:creationId xmlns:a16="http://schemas.microsoft.com/office/drawing/2014/main" id="{768B10F8-8E95-F64B-81FA-2CEE0CA15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6423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700" b="1"/>
              <a:t> </a:t>
            </a:r>
            <a:r>
              <a:rPr kumimoji="1" lang="zh-CN" altLang="en-US" sz="2700" b="1"/>
              <a:t>例</a:t>
            </a:r>
            <a:r>
              <a:rPr kumimoji="1" lang="en-US" altLang="zh-CN" sz="2700" b="1"/>
              <a:t>8.2</a:t>
            </a:r>
            <a:endParaRPr kumimoji="1" lang="en-US" altLang="zh-CN" sz="2600" b="1"/>
          </a:p>
        </p:txBody>
      </p:sp>
      <p:graphicFrame>
        <p:nvGraphicFramePr>
          <p:cNvPr id="100358" name="Object 6">
            <a:extLst>
              <a:ext uri="{FF2B5EF4-FFF2-40B4-BE49-F238E27FC236}">
                <a16:creationId xmlns:a16="http://schemas.microsoft.com/office/drawing/2014/main" id="{2850A624-2A2D-5B46-94A7-789C0F04D444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5067300" y="5562600"/>
          <a:ext cx="3352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6" name="公式" r:id="rId5" imgW="38620700" imgH="5270500" progId="Equation.3">
                  <p:embed/>
                </p:oleObj>
              </mc:Choice>
              <mc:Fallback>
                <p:oleObj name="公式" r:id="rId5" imgW="386207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5562600"/>
                        <a:ext cx="335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9" name="Object 7">
            <a:extLst>
              <a:ext uri="{FF2B5EF4-FFF2-40B4-BE49-F238E27FC236}">
                <a16:creationId xmlns:a16="http://schemas.microsoft.com/office/drawing/2014/main" id="{D706FA7E-6642-914B-9DE9-68FCD1F20361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5076825" y="6015038"/>
          <a:ext cx="3352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7" name="公式" r:id="rId7" imgW="39789100" imgH="5270500" progId="Equation.3">
                  <p:embed/>
                </p:oleObj>
              </mc:Choice>
              <mc:Fallback>
                <p:oleObj name="公式" r:id="rId7" imgW="39789100" imgH="5270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6015038"/>
                        <a:ext cx="3352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60" name="Picture 8">
            <a:extLst>
              <a:ext uri="{FF2B5EF4-FFF2-40B4-BE49-F238E27FC236}">
                <a16:creationId xmlns:a16="http://schemas.microsoft.com/office/drawing/2014/main" id="{B4753DDF-508C-494A-8E5F-488EFC4B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95775"/>
            <a:ext cx="38862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377" name="Text Box 9">
            <a:extLst>
              <a:ext uri="{FF2B5EF4-FFF2-40B4-BE49-F238E27FC236}">
                <a16:creationId xmlns:a16="http://schemas.microsoft.com/office/drawing/2014/main" id="{153E31D6-E13B-594C-8FD6-BCAAEDBED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6764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Char char="n"/>
            </a:pPr>
            <a:r>
              <a:rPr lang="en-US" altLang="zh-CN" sz="2200" b="1">
                <a:latin typeface="Times New Roman" panose="02020603050405020304" pitchFamily="18" charset="0"/>
              </a:rPr>
              <a:t> </a:t>
            </a:r>
            <a:r>
              <a:rPr lang="zh-CN" altLang="en-US" sz="2200" b="1">
                <a:latin typeface="Times New Roman" panose="02020603050405020304" pitchFamily="18" charset="0"/>
              </a:rPr>
              <a:t>输入：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[1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1 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2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/>
              <a:t>          </a:t>
            </a:r>
          </a:p>
        </p:txBody>
      </p:sp>
      <p:sp>
        <p:nvSpPr>
          <p:cNvPr id="314378" name="Text Box 10">
            <a:extLst>
              <a:ext uri="{FF2B5EF4-FFF2-40B4-BE49-F238E27FC236}">
                <a16:creationId xmlns:a16="http://schemas.microsoft.com/office/drawing/2014/main" id="{1E8370D0-A6BB-1848-AD2D-FBEFA2345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9906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Pct val="60000"/>
              <a:buFont typeface="Wingdings" pitchFamily="2" charset="2"/>
              <a:buChar char="n"/>
            </a:pPr>
            <a:r>
              <a:rPr lang="en-US" altLang="zh-CN" sz="2200" b="1">
                <a:latin typeface="Times New Roman" panose="02020603050405020304" pitchFamily="18" charset="0"/>
              </a:rPr>
              <a:t> </a:t>
            </a:r>
            <a:r>
              <a:rPr lang="zh-CN" altLang="en-US" sz="2200" b="1">
                <a:latin typeface="Times New Roman" panose="02020603050405020304" pitchFamily="18" charset="0"/>
              </a:rPr>
              <a:t>输出：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[1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200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/>
              <a:t>          </a:t>
            </a:r>
          </a:p>
        </p:txBody>
      </p:sp>
      <p:pic>
        <p:nvPicPr>
          <p:cNvPr id="314380" name="Picture 12">
            <a:extLst>
              <a:ext uri="{FF2B5EF4-FFF2-40B4-BE49-F238E27FC236}">
                <a16:creationId xmlns:a16="http://schemas.microsoft.com/office/drawing/2014/main" id="{99A22766-5137-564C-BFF2-47E16132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67000"/>
            <a:ext cx="457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4" name="Rectangle 15">
            <a:extLst>
              <a:ext uri="{FF2B5EF4-FFF2-40B4-BE49-F238E27FC236}">
                <a16:creationId xmlns:a16="http://schemas.microsoft.com/office/drawing/2014/main" id="{49CDD6FD-5FBB-1B4B-8158-A15A40212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8.5.1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神经网络在联想记忆中的应用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-1.11111E-6 L 0.1375 -1.11111E-6 C 0.18733 -1.11111E-6 0.25 0.07454 0.25 0.13542 L 0.25 0.27292 " pathEditMode="relative" rAng="0" ptsTypes="FfFF">
                                      <p:cBhvr>
                                        <p:cTn id="14" dur="2000" fill="hold"/>
                                        <p:tgtEl>
                                          <p:spTgt spid="314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7" grpId="0"/>
      <p:bldP spid="31437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4">
            <a:extLst>
              <a:ext uri="{FF2B5EF4-FFF2-40B4-BE49-F238E27FC236}">
                <a16:creationId xmlns:a16="http://schemas.microsoft.com/office/drawing/2014/main" id="{1855C21A-87D6-8945-8A9F-162E23A63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2C448B3-55DE-EC44-8BCF-81AD44C5369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82628" name="Rectangle 4">
            <a:extLst>
              <a:ext uri="{FF2B5EF4-FFF2-40B4-BE49-F238E27FC236}">
                <a16:creationId xmlns:a16="http://schemas.microsoft.com/office/drawing/2014/main" id="{D7D72575-BADA-BF46-833B-116C3987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24125"/>
            <a:ext cx="8642350" cy="40290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40000"/>
              </a:spcBef>
              <a:buSzPct val="50000"/>
              <a:buFont typeface="Wingdings" pitchFamily="2" charset="2"/>
              <a:buChar char="n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连续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Hopfiled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神经网络求解约束优化问题的基本思路：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82629" name="Object 5">
            <a:extLst>
              <a:ext uri="{FF2B5EF4-FFF2-40B4-BE49-F238E27FC236}">
                <a16:creationId xmlns:a16="http://schemas.microsoft.com/office/drawing/2014/main" id="{F7A8E034-5FB1-874B-B7E6-167943EB8357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46150" y="3190875"/>
          <a:ext cx="72390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SmartDraw" r:id="rId3" imgW="27076400" imgH="13169900" progId="SmartDraw.2">
                  <p:embed/>
                </p:oleObj>
              </mc:Choice>
              <mc:Fallback>
                <p:oleObj name="SmartDraw" r:id="rId3" imgW="27076400" imgH="13169900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3190875"/>
                        <a:ext cx="72390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Rectangle 7">
            <a:extLst>
              <a:ext uri="{FF2B5EF4-FFF2-40B4-BE49-F238E27FC236}">
                <a16:creationId xmlns:a16="http://schemas.microsoft.com/office/drawing/2014/main" id="{A95763D8-2061-0F43-900C-0170EAE0A9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  <p:sp>
        <p:nvSpPr>
          <p:cNvPr id="282633" name="Rectangle 9">
            <a:extLst>
              <a:ext uri="{FF2B5EF4-FFF2-40B4-BE49-F238E27FC236}">
                <a16:creationId xmlns:a16="http://schemas.microsoft.com/office/drawing/2014/main" id="{1677E461-72EE-FE4B-8BC5-5243F367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90600"/>
            <a:ext cx="8642350" cy="13716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40000"/>
              </a:spcBef>
              <a:buSzPct val="50000"/>
              <a:buFont typeface="Wingdings" pitchFamily="2" charset="2"/>
              <a:buChar char="n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1985</a:t>
            </a:r>
            <a:r>
              <a:rPr lang="zh-CN" altLang="en-US" sz="2400" b="1">
                <a:latin typeface="Times New Roman" panose="02020603050405020304" pitchFamily="18" charset="0"/>
              </a:rPr>
              <a:t>年，霍普菲尔德和塔克（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D. W. Tank</a:t>
            </a:r>
            <a:r>
              <a:rPr lang="zh-CN" altLang="en-US" sz="2400" b="1">
                <a:latin typeface="Times New Roman" panose="02020603050405020304" pitchFamily="18" charset="0"/>
              </a:rPr>
              <a:t>）应用连续</a:t>
            </a:r>
            <a:r>
              <a:rPr lang="en-US" altLang="zh-CN" sz="2400" b="1">
                <a:latin typeface="Times New Roman" panose="02020603050405020304" pitchFamily="18" charset="0"/>
              </a:rPr>
              <a:t>Hopfield </a:t>
            </a:r>
            <a:r>
              <a:rPr lang="zh-CN" altLang="en-US" sz="2400" b="1">
                <a:latin typeface="Times New Roman" panose="02020603050405020304" pitchFamily="18" charset="0"/>
              </a:rPr>
              <a:t>神经网络求解旅行商问题（</a:t>
            </a:r>
            <a:r>
              <a:rPr lang="en-US" altLang="zh-CN" sz="2400" b="1">
                <a:latin typeface="Times New Roman" panose="02020603050405020304" pitchFamily="18" charset="0"/>
              </a:rPr>
              <a:t>traveling salesman problem</a:t>
            </a:r>
            <a:r>
              <a:rPr lang="zh-CN" altLang="en-US" sz="2400" b="1">
                <a:latin typeface="Times New Roman" panose="02020603050405020304" pitchFamily="18" charset="0"/>
              </a:rPr>
              <a:t>，</a:t>
            </a:r>
            <a:r>
              <a:rPr lang="en-US" altLang="zh-CN" sz="2400" b="1">
                <a:latin typeface="Times New Roman" panose="02020603050405020304" pitchFamily="18" charset="0"/>
              </a:rPr>
              <a:t>TSP</a:t>
            </a:r>
            <a:r>
              <a:rPr lang="zh-CN" altLang="en-US" sz="2400" b="1">
                <a:latin typeface="Times New Roman" panose="02020603050405020304" pitchFamily="18" charset="0"/>
              </a:rPr>
              <a:t>）获得成功。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2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8" grpId="0" build="p" autoUpdateAnimBg="0"/>
      <p:bldP spid="282633" grpId="0" build="p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3">
            <a:extLst>
              <a:ext uri="{FF2B5EF4-FFF2-40B4-BE49-F238E27FC236}">
                <a16:creationId xmlns:a16="http://schemas.microsoft.com/office/drawing/2014/main" id="{C1FD3372-A1A1-3F4C-B463-508516248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C02D66E-7CDE-2C4D-92B6-7D0AA3AC7E56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8E9D0CAF-A0C8-9B40-AD1C-FE2D9322A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  <p:sp>
        <p:nvSpPr>
          <p:cNvPr id="357381" name="Rectangle 5">
            <a:extLst>
              <a:ext uri="{FF2B5EF4-FFF2-40B4-BE49-F238E27FC236}">
                <a16:creationId xmlns:a16="http://schemas.microsoft.com/office/drawing/2014/main" id="{B65FCE7A-F202-134C-8043-79575BE037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991600" cy="563880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</a:pPr>
            <a:r>
              <a:rPr lang="en-US" altLang="zh-CN"/>
              <a:t>  </a:t>
            </a:r>
            <a:r>
              <a:rPr lang="zh-CN" altLang="en-US" b="1">
                <a:latin typeface="Times New Roman" panose="02020603050405020304" pitchFamily="18" charset="0"/>
              </a:rPr>
              <a:t>用神经网络方法求解优化问题的一般步骤：</a:t>
            </a:r>
          </a:p>
          <a:p>
            <a:pPr marL="0" indent="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</a:rPr>
              <a:t>）将优化问题的每一个可行解用换位矩阵表示。</a:t>
            </a:r>
          </a:p>
          <a:p>
            <a:pPr marL="0" indent="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2</a:t>
            </a:r>
            <a:r>
              <a:rPr lang="zh-CN" altLang="en-US" b="1">
                <a:latin typeface="Times New Roman" panose="02020603050405020304" pitchFamily="18" charset="0"/>
              </a:rPr>
              <a:t>）将换位矩阵与由 </a:t>
            </a:r>
            <a:r>
              <a:rPr lang="en-US" altLang="zh-CN" b="1" i="1">
                <a:latin typeface="Times New Roman" panose="02020603050405020304" pitchFamily="18" charset="0"/>
              </a:rPr>
              <a:t>n</a:t>
            </a: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zh-CN" altLang="en-US" b="1">
                <a:latin typeface="Times New Roman" panose="02020603050405020304" pitchFamily="18" charset="0"/>
              </a:rPr>
              <a:t>个神经元构成的神经网络相对应：每一个可行解的换位矩阵的各元素与相应的神经元稳态输出相对应。</a:t>
            </a:r>
          </a:p>
          <a:p>
            <a:pPr marL="0" indent="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</a:rPr>
              <a:t>）构造能量函数，使其最小值对应于优化问题的最优解，并满足约束条件。</a:t>
            </a:r>
          </a:p>
          <a:p>
            <a:pPr marL="0" indent="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4</a:t>
            </a:r>
            <a:r>
              <a:rPr lang="zh-CN" altLang="en-US" b="1">
                <a:latin typeface="Times New Roman" panose="02020603050405020304" pitchFamily="18" charset="0"/>
              </a:rPr>
              <a:t>）用罚函数法构造目标函数，与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神经网络的计算能量函数表达式相等，确定各连接权和偏置参数。</a:t>
            </a:r>
          </a:p>
          <a:p>
            <a:pPr marL="0" indent="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5</a:t>
            </a:r>
            <a:r>
              <a:rPr lang="zh-CN" altLang="en-US" b="1">
                <a:latin typeface="Times New Roman" panose="02020603050405020304" pitchFamily="18" charset="0"/>
              </a:rPr>
              <a:t>）给定网络初始状态和网络参数等，使网络按动态方程运行，直到稳定状态，并将它解释为优化问题的解。</a:t>
            </a:r>
          </a:p>
        </p:txBody>
      </p:sp>
      <p:sp>
        <p:nvSpPr>
          <p:cNvPr id="102405" name="Rectangle 6">
            <a:extLst>
              <a:ext uri="{FF2B5EF4-FFF2-40B4-BE49-F238E27FC236}">
                <a16:creationId xmlns:a16="http://schemas.microsoft.com/office/drawing/2014/main" id="{EF56CF9E-FB1D-724C-8403-3F7564492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02406" name="Rectangle 7">
            <a:extLst>
              <a:ext uri="{FF2B5EF4-FFF2-40B4-BE49-F238E27FC236}">
                <a16:creationId xmlns:a16="http://schemas.microsoft.com/office/drawing/2014/main" id="{1FC62E58-DFE8-5144-9AD3-8AC717FB4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7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7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7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7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7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7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7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7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4">
            <a:extLst>
              <a:ext uri="{FF2B5EF4-FFF2-40B4-BE49-F238E27FC236}">
                <a16:creationId xmlns:a16="http://schemas.microsoft.com/office/drawing/2014/main" id="{459DFDCD-B657-D64F-9846-C091FF236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3FB97E3-5F16-AF4D-92FA-DEAB7998D55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31A48F47-C284-FB41-BD39-CDCBB6621E4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8588375" cy="5400675"/>
          </a:xfrm>
        </p:spPr>
        <p:txBody>
          <a:bodyPr/>
          <a:lstStyle/>
          <a:p>
            <a:pPr marL="0" indent="0" eaLnBrk="1" hangingPunct="1">
              <a:spcBef>
                <a:spcPct val="40000"/>
              </a:spcBef>
            </a:pPr>
            <a:r>
              <a:rPr lang="en-US" altLang="zh-CN" sz="2600" b="1">
                <a:latin typeface="Times New Roman" panose="02020603050405020304" pitchFamily="18" charset="0"/>
              </a:rPr>
              <a:t>   </a:t>
            </a:r>
            <a:r>
              <a:rPr lang="zh-CN" altLang="en-US" b="1">
                <a:latin typeface="Times New Roman" panose="02020603050405020304" pitchFamily="18" charset="0"/>
              </a:rPr>
              <a:t>应用举例： </a:t>
            </a:r>
            <a:r>
              <a:rPr lang="en-US" altLang="zh-CN" b="1">
                <a:latin typeface="Times New Roman" panose="02020603050405020304" pitchFamily="18" charset="0"/>
              </a:rPr>
              <a:t>Hopfield</a:t>
            </a:r>
            <a:r>
              <a:rPr lang="zh-CN" altLang="en-US" b="1">
                <a:latin typeface="Times New Roman" panose="02020603050405020304" pitchFamily="18" charset="0"/>
              </a:rPr>
              <a:t>神经网络优化方法求解</a:t>
            </a:r>
            <a:r>
              <a:rPr lang="en-US" altLang="zh-CN" b="1">
                <a:latin typeface="Times New Roman" panose="02020603050405020304" pitchFamily="18" charset="0"/>
              </a:rPr>
              <a:t>TSP</a:t>
            </a:r>
            <a:r>
              <a:rPr lang="zh-CN" altLang="en-US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78532" name="Rectangle 4">
            <a:extLst>
              <a:ext uri="{FF2B5EF4-FFF2-40B4-BE49-F238E27FC236}">
                <a16:creationId xmlns:a16="http://schemas.microsoft.com/office/drawing/2014/main" id="{2D8F4CEA-B76E-5945-BE2A-0BA68FFEB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81200"/>
            <a:ext cx="8566150" cy="1285875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40000"/>
              </a:spcBef>
              <a:buSzPct val="50000"/>
              <a:buFont typeface="Wingdings" pitchFamily="2" charset="2"/>
              <a:buChar char="n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1985</a:t>
            </a:r>
            <a:r>
              <a:rPr lang="zh-CN" altLang="en-US" b="1">
                <a:latin typeface="Times New Roman" panose="02020603050405020304" pitchFamily="18" charset="0"/>
              </a:rPr>
              <a:t>年，霍普菲尔德和塔克（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D. W. Tank</a:t>
            </a:r>
            <a:r>
              <a:rPr lang="zh-CN" altLang="en-US" b="1">
                <a:latin typeface="Times New Roman" panose="02020603050405020304" pitchFamily="18" charset="0"/>
              </a:rPr>
              <a:t>）应用连续</a:t>
            </a:r>
            <a:r>
              <a:rPr lang="en-US" altLang="zh-CN" b="1">
                <a:latin typeface="Times New Roman" panose="02020603050405020304" pitchFamily="18" charset="0"/>
              </a:rPr>
              <a:t>Hopfield </a:t>
            </a:r>
            <a:r>
              <a:rPr lang="zh-CN" altLang="en-US" b="1">
                <a:latin typeface="Times New Roman" panose="02020603050405020304" pitchFamily="18" charset="0"/>
              </a:rPr>
              <a:t>神经网络求解旅行商问题获得成功。</a:t>
            </a:r>
          </a:p>
        </p:txBody>
      </p:sp>
      <p:sp>
        <p:nvSpPr>
          <p:cNvPr id="278536" name="Rectangle 8">
            <a:extLst>
              <a:ext uri="{FF2B5EF4-FFF2-40B4-BE49-F238E27FC236}">
                <a16:creationId xmlns:a16="http://schemas.microsoft.com/office/drawing/2014/main" id="{776AB05D-93FB-884B-B600-2DEC654D6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581400"/>
            <a:ext cx="8588375" cy="228600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ingdings" pitchFamily="2" charset="2"/>
              <a:buChar char="§"/>
            </a:pPr>
            <a:r>
              <a:rPr lang="en-US" altLang="zh-CN" b="1">
                <a:latin typeface="Times New Roman" panose="02020603050405020304" pitchFamily="18" charset="0"/>
              </a:rPr>
              <a:t>   </a:t>
            </a:r>
            <a:r>
              <a:rPr lang="zh-CN" altLang="en-US" b="1">
                <a:latin typeface="Times New Roman" panose="02020603050405020304" pitchFamily="18" charset="0"/>
              </a:rPr>
              <a:t>旅行商问题（</a:t>
            </a:r>
            <a:r>
              <a:rPr lang="en-US" altLang="zh-CN" b="1">
                <a:latin typeface="Times New Roman" panose="02020603050405020304" pitchFamily="18" charset="0"/>
              </a:rPr>
              <a:t>traveling salesman problem</a:t>
            </a:r>
            <a:r>
              <a:rPr lang="zh-CN" altLang="en-US" b="1">
                <a:latin typeface="Times New Roman" panose="02020603050405020304" pitchFamily="18" charset="0"/>
              </a:rPr>
              <a:t>，</a:t>
            </a:r>
            <a:r>
              <a:rPr lang="en-US" altLang="zh-CN" b="1">
                <a:latin typeface="Times New Roman" panose="02020603050405020304" pitchFamily="18" charset="0"/>
              </a:rPr>
              <a:t>TSP</a:t>
            </a:r>
            <a:r>
              <a:rPr lang="zh-CN" altLang="en-US" b="1">
                <a:latin typeface="Times New Roman" panose="02020603050405020304" pitchFamily="18" charset="0"/>
              </a:rPr>
              <a:t>） ：有 </a:t>
            </a:r>
            <a:r>
              <a:rPr lang="en-US" altLang="zh-CN" b="1" i="1">
                <a:latin typeface="Times New Roman" panose="02020603050405020304" pitchFamily="18" charset="0"/>
              </a:rPr>
              <a:t>n</a:t>
            </a: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zh-CN" altLang="en-US" b="1">
                <a:latin typeface="Times New Roman" panose="02020603050405020304" pitchFamily="18" charset="0"/>
              </a:rPr>
              <a:t>个城市，城市间的距离或旅行成本已知，求合理的路线使每个城市都访问一次，且总路径（或者总成本）为最短。</a:t>
            </a:r>
          </a:p>
        </p:txBody>
      </p:sp>
      <p:sp>
        <p:nvSpPr>
          <p:cNvPr id="103430" name="Rectangle 12">
            <a:extLst>
              <a:ext uri="{FF2B5EF4-FFF2-40B4-BE49-F238E27FC236}">
                <a16:creationId xmlns:a16="http://schemas.microsoft.com/office/drawing/2014/main" id="{85416E37-8C13-B046-8D80-4D28E306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8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8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2" grpId="0" build="p" autoUpdateAnimBg="0"/>
      <p:bldP spid="278536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4">
            <a:extLst>
              <a:ext uri="{FF2B5EF4-FFF2-40B4-BE49-F238E27FC236}">
                <a16:creationId xmlns:a16="http://schemas.microsoft.com/office/drawing/2014/main" id="{7BFF9A49-F033-0449-A78E-90C0E1051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D1D5005-BEE8-F44A-904A-BD51932190C9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83658" name="Rectangle 10">
            <a:extLst>
              <a:ext uri="{FF2B5EF4-FFF2-40B4-BE49-F238E27FC236}">
                <a16:creationId xmlns:a16="http://schemas.microsoft.com/office/drawing/2014/main" id="{B678966B-26F0-4046-BD79-757E985A5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571500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40000"/>
              </a:spcBef>
              <a:buSzPct val="50000"/>
              <a:buFont typeface="Wingdings" pitchFamily="2" charset="2"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 5</a:t>
            </a:r>
            <a:r>
              <a:rPr lang="zh-CN" altLang="en-US" sz="2400" b="1">
                <a:latin typeface="Times New Roman" panose="02020603050405020304" pitchFamily="18" charset="0"/>
              </a:rPr>
              <a:t>个城市的</a:t>
            </a:r>
            <a:r>
              <a:rPr lang="en-US" altLang="zh-CN" sz="2400" b="1">
                <a:latin typeface="Times New Roman" panose="02020603050405020304" pitchFamily="18" charset="0"/>
              </a:rPr>
              <a:t>TSP</a:t>
            </a:r>
            <a:r>
              <a:rPr lang="zh-CN" altLang="en-US" sz="2400" b="1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283652" name="Object 4">
            <a:extLst>
              <a:ext uri="{FF2B5EF4-FFF2-40B4-BE49-F238E27FC236}">
                <a16:creationId xmlns:a16="http://schemas.microsoft.com/office/drawing/2014/main" id="{B0F8CE77-F2C2-9040-8E5A-DC9D050605F4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533400" y="1143000"/>
          <a:ext cx="352901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7" name="SmartDraw" r:id="rId3" imgW="23914100" imgH="18732500" progId="SmartDraw.2">
                  <p:embed/>
                </p:oleObj>
              </mc:Choice>
              <mc:Fallback>
                <p:oleObj name="SmartDraw" r:id="rId3" imgW="23914100" imgH="18732500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143000"/>
                        <a:ext cx="352901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9" name="Object 11">
            <a:extLst>
              <a:ext uri="{FF2B5EF4-FFF2-40B4-BE49-F238E27FC236}">
                <a16:creationId xmlns:a16="http://schemas.microsoft.com/office/drawing/2014/main" id="{A90AA263-10A0-E744-8395-884A04D48303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954588" y="1143000"/>
          <a:ext cx="35274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8" name="SmartDraw" r:id="rId5" imgW="23914100" imgH="18732500" progId="SmartDraw.2">
                  <p:embed/>
                </p:oleObj>
              </mc:Choice>
              <mc:Fallback>
                <p:oleObj name="SmartDraw" r:id="rId5" imgW="23914100" imgH="18732500" progId="SmartDraw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8" y="1143000"/>
                        <a:ext cx="3527425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3662" name="Picture 14">
            <a:extLst>
              <a:ext uri="{FF2B5EF4-FFF2-40B4-BE49-F238E27FC236}">
                <a16:creationId xmlns:a16="http://schemas.microsoft.com/office/drawing/2014/main" id="{77A118D5-2D56-184D-A367-3C80EEE5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16375"/>
            <a:ext cx="58674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63" name="Text Box 15">
            <a:extLst>
              <a:ext uri="{FF2B5EF4-FFF2-40B4-BE49-F238E27FC236}">
                <a16:creationId xmlns:a16="http://schemas.microsoft.com/office/drawing/2014/main" id="{6445C3C0-EB84-314F-8089-1E2EC9E49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953000"/>
            <a:ext cx="2362200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神经元数目：</a:t>
            </a:r>
            <a:r>
              <a:rPr lang="en-US" altLang="zh-CN" sz="2400" b="1">
                <a:latin typeface="Times New Roman" panose="02020603050405020304" pitchFamily="18" charset="0"/>
              </a:rPr>
              <a:t>25</a:t>
            </a:r>
          </a:p>
        </p:txBody>
      </p:sp>
      <p:sp>
        <p:nvSpPr>
          <p:cNvPr id="104456" name="Rectangle 20">
            <a:extLst>
              <a:ext uri="{FF2B5EF4-FFF2-40B4-BE49-F238E27FC236}">
                <a16:creationId xmlns:a16="http://schemas.microsoft.com/office/drawing/2014/main" id="{7762D406-CE9B-204A-88AD-1A32E9C94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3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283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3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3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8" grpId="0" build="p" autoUpdateAnimBg="0"/>
      <p:bldP spid="2836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>
            <a:extLst>
              <a:ext uri="{FF2B5EF4-FFF2-40B4-BE49-F238E27FC236}">
                <a16:creationId xmlns:a16="http://schemas.microsoft.com/office/drawing/2014/main" id="{18F61AEA-0997-FF46-8EDF-EA51A462E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C11A1AC-7A5A-CA43-897C-4ABD309EE33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7105734-8EBC-3C4F-950B-9004E36CA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8.1.1  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生物神经元的结构</a:t>
            </a:r>
          </a:p>
        </p:txBody>
      </p:sp>
      <p:sp>
        <p:nvSpPr>
          <p:cNvPr id="185348" name="Rectangle 4">
            <a:extLst>
              <a:ext uri="{FF2B5EF4-FFF2-40B4-BE49-F238E27FC236}">
                <a16:creationId xmlns:a16="http://schemas.microsoft.com/office/drawing/2014/main" id="{2AF4FFED-5A0B-0E4F-90DB-0A1833A3B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43000"/>
            <a:ext cx="8642350" cy="304800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 marL="261938" indent="-261938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SzPct val="60000"/>
              <a:buFont typeface="Wingdings" pitchFamily="2" charset="2"/>
              <a:buChar char="n"/>
            </a:pPr>
            <a:r>
              <a:rPr lang="en-US" altLang="zh-CN" sz="2600" b="1">
                <a:latin typeface="Times New Roman" panose="02020603050405020304" pitchFamily="18" charset="0"/>
              </a:rPr>
              <a:t> </a:t>
            </a:r>
            <a:r>
              <a:rPr lang="zh-CN" altLang="en-US" sz="2600" b="1">
                <a:latin typeface="Times New Roman" panose="02020603050405020304" pitchFamily="18" charset="0"/>
              </a:rPr>
              <a:t>工作状态：</a:t>
            </a:r>
          </a:p>
          <a:p>
            <a:pPr eaLnBrk="1" hangingPunct="1">
              <a:spcBef>
                <a:spcPct val="3000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</a:pPr>
            <a:r>
              <a:rPr lang="zh-CN" altLang="en-US" sz="2600" b="1"/>
              <a:t> </a:t>
            </a:r>
            <a:r>
              <a:rPr lang="zh-CN" altLang="en-US" sz="2600" b="1">
                <a:solidFill>
                  <a:srgbClr val="0000CC"/>
                </a:solidFill>
              </a:rPr>
              <a:t>兴奋状态</a:t>
            </a:r>
            <a:r>
              <a:rPr lang="zh-CN" altLang="en-US" sz="2600" b="1"/>
              <a:t>：细胞膜电位 </a:t>
            </a:r>
            <a:r>
              <a:rPr lang="en-US" altLang="zh-CN" sz="2600" b="1">
                <a:solidFill>
                  <a:schemeClr val="accent2"/>
                </a:solidFill>
              </a:rPr>
              <a:t>&gt;</a:t>
            </a:r>
            <a:r>
              <a:rPr lang="en-US" altLang="zh-CN" sz="2600" b="1"/>
              <a:t> </a:t>
            </a:r>
            <a:r>
              <a:rPr lang="zh-CN" altLang="en-US" sz="2600" b="1"/>
              <a:t>动作电位的阈值 </a:t>
            </a:r>
            <a:r>
              <a:rPr lang="zh-CN" altLang="en-US" sz="2600" b="1">
                <a:solidFill>
                  <a:schemeClr val="accent2"/>
                </a:solidFill>
              </a:rPr>
              <a:t>→</a:t>
            </a:r>
            <a:r>
              <a:rPr lang="zh-CN" altLang="en-US" sz="2600" b="1"/>
              <a:t> 神经冲动</a:t>
            </a:r>
            <a:r>
              <a:rPr lang="zh-CN" altLang="en-US" sz="2600"/>
              <a:t>  </a:t>
            </a:r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</a:pPr>
            <a:r>
              <a:rPr lang="zh-CN" altLang="en-US" sz="2600" b="1">
                <a:latin typeface="Times New Roman" panose="02020603050405020304" pitchFamily="18" charset="0"/>
              </a:rPr>
              <a:t> </a:t>
            </a:r>
            <a:r>
              <a:rPr lang="zh-CN" altLang="en-US" sz="2600" b="1">
                <a:solidFill>
                  <a:srgbClr val="0000CC"/>
                </a:solidFill>
                <a:latin typeface="Times New Roman" panose="02020603050405020304" pitchFamily="18" charset="0"/>
              </a:rPr>
              <a:t>抑制状态</a:t>
            </a:r>
            <a:r>
              <a:rPr lang="zh-CN" altLang="en-US" sz="2600" b="1">
                <a:latin typeface="Times New Roman" panose="02020603050405020304" pitchFamily="18" charset="0"/>
              </a:rPr>
              <a:t>：</a:t>
            </a:r>
            <a:r>
              <a:rPr lang="zh-CN" altLang="en-US" sz="2600" b="1"/>
              <a:t>细胞膜电位 </a:t>
            </a:r>
            <a:r>
              <a:rPr lang="en-US" altLang="zh-CN" sz="2600" b="1">
                <a:solidFill>
                  <a:schemeClr val="accent2"/>
                </a:solidFill>
              </a:rPr>
              <a:t>&lt; </a:t>
            </a:r>
            <a:r>
              <a:rPr lang="zh-CN" altLang="en-US" sz="2600" b="1"/>
              <a:t>动作电位的阈值 </a:t>
            </a:r>
            <a:endParaRPr lang="zh-CN" altLang="en-US" sz="26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buSzPct val="60000"/>
              <a:buFont typeface="Wingdings" pitchFamily="2" charset="2"/>
              <a:buChar char="n"/>
            </a:pPr>
            <a:r>
              <a:rPr lang="zh-CN" altLang="en-US" sz="2600" b="1">
                <a:latin typeface="Times New Roman" panose="02020603050405020304" pitchFamily="18" charset="0"/>
              </a:rPr>
              <a:t> 学习与遗忘：</a:t>
            </a:r>
            <a:r>
              <a:rPr lang="zh-CN" altLang="en-US" sz="2600" b="1"/>
              <a:t>由于神经元结构的可塑性，突触的传递作用可增强和减弱</a:t>
            </a:r>
            <a:r>
              <a:rPr lang="zh-CN" altLang="en-US" sz="2600"/>
              <a:t> </a:t>
            </a:r>
            <a:r>
              <a:rPr lang="zh-CN" altLang="en-US" sz="2600" b="1"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12B39931-BA6F-D243-9D97-D981911D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67200"/>
            <a:ext cx="8610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854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5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5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5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5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4">
            <a:extLst>
              <a:ext uri="{FF2B5EF4-FFF2-40B4-BE49-F238E27FC236}">
                <a16:creationId xmlns:a16="http://schemas.microsoft.com/office/drawing/2014/main" id="{1900D276-EF7F-644B-AE75-33DEF9D10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FEDC82D-729A-7E45-8D4E-5ED348DBDEB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667CD2D3-ABDF-4F4B-97E5-13A154C26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162050"/>
            <a:ext cx="8534400" cy="259080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83B8799-E412-704E-8499-F33E698385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8425" y="1149350"/>
            <a:ext cx="4244975" cy="5400675"/>
          </a:xfrm>
        </p:spPr>
        <p:txBody>
          <a:bodyPr/>
          <a:lstStyle/>
          <a:p>
            <a:pPr marL="187325" indent="-187325" eaLnBrk="1" hangingPunct="1">
              <a:buFont typeface="Wingdings" pitchFamily="2" charset="2"/>
              <a:buChar char="§"/>
            </a:pPr>
            <a:r>
              <a:rPr lang="en-US" altLang="zh-CN" sz="2400" b="1">
                <a:latin typeface="Times New Roman" panose="02020603050405020304" pitchFamily="18" charset="0"/>
              </a:rPr>
              <a:t> TSP</a:t>
            </a:r>
            <a:r>
              <a:rPr lang="zh-CN" altLang="en-US" sz="2400" b="1">
                <a:latin typeface="Times New Roman" panose="02020603050405020304" pitchFamily="18" charset="0"/>
              </a:rPr>
              <a:t>的描述：</a:t>
            </a:r>
          </a:p>
          <a:p>
            <a:pPr marL="187325" indent="-187325" eaLnBrk="1" hangingPunct="1">
              <a:buFont typeface="Wingdings" pitchFamily="2" charset="2"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  <a:p>
            <a:pPr marL="187325" indent="-187325" eaLnBrk="1" hangingPunct="1">
              <a:buFont typeface="Wingdings" pitchFamily="2" charset="2"/>
              <a:buNone/>
            </a:pPr>
            <a:endParaRPr lang="zh-CN" altLang="en-US" sz="1700" b="1">
              <a:latin typeface="Times New Roman" panose="02020603050405020304" pitchFamily="18" charset="0"/>
            </a:endParaRPr>
          </a:p>
          <a:p>
            <a:pPr marL="187325" indent="-187325" eaLnBrk="1" hangingPunct="1">
              <a:buFont typeface="Wingdings" pitchFamily="2" charset="2"/>
              <a:buNone/>
            </a:pPr>
            <a:endParaRPr lang="zh-CN" altLang="en-US" sz="1700" b="1">
              <a:latin typeface="Times New Roman" panose="02020603050405020304" pitchFamily="18" charset="0"/>
            </a:endParaRPr>
          </a:p>
          <a:p>
            <a:pPr marL="187325" indent="-187325" eaLnBrk="1" hangingPunct="1">
              <a:buFont typeface="Wingdings" pitchFamily="2" charset="2"/>
              <a:buNone/>
            </a:pPr>
            <a:endParaRPr lang="zh-CN" altLang="en-US" sz="1700" b="1">
              <a:latin typeface="Times New Roman" panose="02020603050405020304" pitchFamily="18" charset="0"/>
            </a:endParaRPr>
          </a:p>
          <a:p>
            <a:pPr marL="187325" indent="-187325" eaLnBrk="1" hangingPunct="1">
              <a:buFont typeface="Wingdings" pitchFamily="2" charset="2"/>
              <a:buNone/>
            </a:pPr>
            <a:endParaRPr lang="zh-CN" altLang="en-US" sz="1700" b="1">
              <a:latin typeface="Times New Roman" panose="02020603050405020304" pitchFamily="18" charset="0"/>
            </a:endParaRPr>
          </a:p>
          <a:p>
            <a:pPr marL="187325" indent="-187325" eaLnBrk="1" hangingPunct="1">
              <a:buFont typeface="Wingdings" pitchFamily="2" charset="2"/>
              <a:buNone/>
            </a:pPr>
            <a:endParaRPr lang="en-US" altLang="zh-CN" sz="1700" b="1">
              <a:latin typeface="Times New Roman" panose="02020603050405020304" pitchFamily="18" charset="0"/>
            </a:endParaRPr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8CF769DA-9C27-8C4B-A5D6-0F8805F2D8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088" y="1543050"/>
          <a:ext cx="44656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7" name="公式" r:id="rId3" imgW="50609500" imgH="9944100" progId="Equation.3">
                  <p:embed/>
                </p:oleObj>
              </mc:Choice>
              <mc:Fallback>
                <p:oleObj name="公式" r:id="rId3" imgW="506095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1543050"/>
                        <a:ext cx="446563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extLst>
              <a:ext uri="{FF2B5EF4-FFF2-40B4-BE49-F238E27FC236}">
                <a16:creationId xmlns:a16="http://schemas.microsoft.com/office/drawing/2014/main" id="{5FB8B5F8-0267-B14A-9A6F-EF44ED9CCB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3" y="2533650"/>
          <a:ext cx="6288087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8" name="公式" r:id="rId5" imgW="79870300" imgH="16090900" progId="Equation.3">
                  <p:embed/>
                </p:oleObj>
              </mc:Choice>
              <mc:Fallback>
                <p:oleObj name="公式" r:id="rId5" imgW="79870300" imgH="16090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2533650"/>
                        <a:ext cx="6288087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9" name="Rectangle 9">
            <a:extLst>
              <a:ext uri="{FF2B5EF4-FFF2-40B4-BE49-F238E27FC236}">
                <a16:creationId xmlns:a16="http://schemas.microsoft.com/office/drawing/2014/main" id="{A1D739AF-DBF9-3846-B87E-C922DC67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6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71688" name="Object 8">
            <a:extLst>
              <a:ext uri="{FF2B5EF4-FFF2-40B4-BE49-F238E27FC236}">
                <a16:creationId xmlns:a16="http://schemas.microsoft.com/office/drawing/2014/main" id="{727CCFAF-FC17-EF47-9DDF-87E0967D7A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4724400"/>
          <a:ext cx="7021513" cy="177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9" name="公式" r:id="rId7" imgW="85725000" imgH="20485100" progId="Equation.3">
                  <p:embed/>
                </p:oleObj>
              </mc:Choice>
              <mc:Fallback>
                <p:oleObj name="公式" r:id="rId7" imgW="85725000" imgH="20485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7021513" cy="177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Text Box 10">
            <a:extLst>
              <a:ext uri="{FF2B5EF4-FFF2-40B4-BE49-F238E27FC236}">
                <a16:creationId xmlns:a16="http://schemas.microsoft.com/office/drawing/2014/main" id="{CCF9B187-7744-1549-A16A-E7C51A299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38600"/>
            <a:ext cx="8001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altLang="zh-CN" sz="2400" b="1"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latin typeface="Times New Roman" panose="02020603050405020304" pitchFamily="18" charset="0"/>
              </a:rPr>
              <a:t>用罚函数法，写出优化问题的目标函数：</a:t>
            </a:r>
            <a:endParaRPr lang="zh-CN" altLang="en-US" sz="2400" b="1"/>
          </a:p>
        </p:txBody>
      </p:sp>
      <p:sp>
        <p:nvSpPr>
          <p:cNvPr id="105482" name="Rectangle 41">
            <a:extLst>
              <a:ext uri="{FF2B5EF4-FFF2-40B4-BE49-F238E27FC236}">
                <a16:creationId xmlns:a16="http://schemas.microsoft.com/office/drawing/2014/main" id="{87EB0B1F-AA89-0843-9E94-E9E5A501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DA029DB6-ABDD-6E43-BB23-DD1E55060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419600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</a:rPr>
              <a:t>列约束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567E5BCE-1D53-A642-8157-A1DB40CA1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49580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</a:rPr>
              <a:t>行约束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882E9E1F-AEDD-FD4C-B81A-F69D19FC9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4958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</a:rPr>
              <a:t>全局约束</a:t>
            </a:r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ED2556A0-52B1-0044-BEB8-F76451F2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6396038"/>
            <a:ext cx="1752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</a:rPr>
              <a:t>目标约束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2" grpId="0" animBg="1"/>
      <p:bldP spid="71683" grpId="0" build="p" autoUpdateAnimBg="0"/>
      <p:bldP spid="71689" grpId="0" animBg="1"/>
      <p:bldP spid="71690" grpId="0" autoUpdateAnimBg="0"/>
      <p:bldP spid="11" grpId="0"/>
      <p:bldP spid="12" grpId="0"/>
      <p:bldP spid="13" grpId="0"/>
      <p:bldP spid="1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1">
            <a:extLst>
              <a:ext uri="{FF2B5EF4-FFF2-40B4-BE49-F238E27FC236}">
                <a16:creationId xmlns:a16="http://schemas.microsoft.com/office/drawing/2014/main" id="{3BDDCE07-0077-BF4E-AC83-D733D6218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E1FAE8D-D1B8-364C-8405-C7BFF5E06E35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365570" name="Object 2">
            <a:extLst>
              <a:ext uri="{FF2B5EF4-FFF2-40B4-BE49-F238E27FC236}">
                <a16:creationId xmlns:a16="http://schemas.microsoft.com/office/drawing/2014/main" id="{51217ED7-C382-4246-8666-80193EFCFC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738" y="1809750"/>
          <a:ext cx="8678862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公式" r:id="rId3" imgW="95377000" imgH="21069300" progId="Equation.3">
                  <p:embed/>
                </p:oleObj>
              </mc:Choice>
              <mc:Fallback>
                <p:oleObj name="公式" r:id="rId3" imgW="95377000" imgH="21069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8" y="1809750"/>
                        <a:ext cx="8678862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Text Box 3">
            <a:extLst>
              <a:ext uri="{FF2B5EF4-FFF2-40B4-BE49-F238E27FC236}">
                <a16:creationId xmlns:a16="http://schemas.microsoft.com/office/drawing/2014/main" id="{929E2DE3-8A3D-3C49-B2DE-2696BD1E2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6800"/>
            <a:ext cx="59436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400" b="1">
                <a:latin typeface="Times New Roman" panose="02020603050405020304" pitchFamily="18" charset="0"/>
              </a:rPr>
              <a:t> Hopfield</a:t>
            </a:r>
            <a:r>
              <a:rPr lang="zh-CN" altLang="en-US" sz="2400" b="1">
                <a:latin typeface="Times New Roman" panose="02020603050405020304" pitchFamily="18" charset="0"/>
              </a:rPr>
              <a:t>神经网络能量函数：</a:t>
            </a:r>
          </a:p>
        </p:txBody>
      </p:sp>
      <p:sp>
        <p:nvSpPr>
          <p:cNvPr id="106501" name="Rectangle 4">
            <a:extLst>
              <a:ext uri="{FF2B5EF4-FFF2-40B4-BE49-F238E27FC236}">
                <a16:creationId xmlns:a16="http://schemas.microsoft.com/office/drawing/2014/main" id="{DDB52A48-6EF6-AF4A-A464-9A52DC454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  <p:sp>
        <p:nvSpPr>
          <p:cNvPr id="106502" name="Text Box 5">
            <a:extLst>
              <a:ext uri="{FF2B5EF4-FFF2-40B4-BE49-F238E27FC236}">
                <a16:creationId xmlns:a16="http://schemas.microsoft.com/office/drawing/2014/main" id="{56E490B9-CB6B-EC46-B507-12A4DA78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0"/>
            <a:ext cx="89154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令</a:t>
            </a:r>
            <a:r>
              <a:rPr lang="en-US" altLang="zh-CN" sz="2400" b="1" i="1">
                <a:latin typeface="Times New Roman" panose="02020603050405020304" pitchFamily="18" charset="0"/>
              </a:rPr>
              <a:t>E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</a:rPr>
              <a:t>与目标函数</a:t>
            </a:r>
            <a:r>
              <a:rPr lang="en-US" altLang="zh-CN" sz="2400" b="1">
                <a:latin typeface="Times New Roman" panose="02020603050405020304" pitchFamily="18" charset="0"/>
              </a:rPr>
              <a:t>J</a:t>
            </a:r>
            <a:r>
              <a:rPr lang="zh-CN" altLang="en-US" sz="2400" b="1">
                <a:latin typeface="Times New Roman" panose="02020603050405020304" pitchFamily="18" charset="0"/>
              </a:rPr>
              <a:t>相等，确定神经网络</a:t>
            </a:r>
            <a:r>
              <a:rPr lang="zh-CN" altLang="en-US" sz="2400" b="1"/>
              <a:t>的连接权值和偏置电流</a:t>
            </a:r>
            <a:r>
              <a:rPr lang="zh-CN" altLang="en-US" sz="2400" b="1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365575" name="Object 7">
            <a:extLst>
              <a:ext uri="{FF2B5EF4-FFF2-40B4-BE49-F238E27FC236}">
                <a16:creationId xmlns:a16="http://schemas.microsoft.com/office/drawing/2014/main" id="{504FC5AF-361F-4A46-87F7-99E8CDDBE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648200"/>
          <a:ext cx="71167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r:id="rId5" imgW="83680300" imgH="5562600" progId="Equation.DSMT4">
                  <p:embed/>
                </p:oleObj>
              </mc:Choice>
              <mc:Fallback>
                <p:oleObj r:id="rId5" imgW="83680300" imgH="556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648200"/>
                        <a:ext cx="71167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6" name="Object 8">
            <a:extLst>
              <a:ext uri="{FF2B5EF4-FFF2-40B4-BE49-F238E27FC236}">
                <a16:creationId xmlns:a16="http://schemas.microsoft.com/office/drawing/2014/main" id="{40AFF591-990F-E74A-9D73-C073472B7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5486400"/>
          <a:ext cx="13716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7" name="公式" r:id="rId7" imgW="13169900" imgH="4686300" progId="Equation.3">
                  <p:embed/>
                </p:oleObj>
              </mc:Choice>
              <mc:Fallback>
                <p:oleObj name="公式" r:id="rId7" imgW="13169900" imgH="4686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86400"/>
                        <a:ext cx="13716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4">
            <a:extLst>
              <a:ext uri="{FF2B5EF4-FFF2-40B4-BE49-F238E27FC236}">
                <a16:creationId xmlns:a16="http://schemas.microsoft.com/office/drawing/2014/main" id="{8A460C3F-62DA-A243-BB5E-F89021AC7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2AC1E54-B019-914B-8940-63DB4251BE13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6A3D087-FE56-EE47-9CF5-CB0D166A0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2834390D-3713-3644-BD4C-9EEBF959D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513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07525" name="Rectangle 4">
            <a:extLst>
              <a:ext uri="{FF2B5EF4-FFF2-40B4-BE49-F238E27FC236}">
                <a16:creationId xmlns:a16="http://schemas.microsoft.com/office/drawing/2014/main" id="{24FA54AC-5252-7447-AF53-512D6812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25638" name="Rectangle 6">
            <a:extLst>
              <a:ext uri="{FF2B5EF4-FFF2-40B4-BE49-F238E27FC236}">
                <a16:creationId xmlns:a16="http://schemas.microsoft.com/office/drawing/2014/main" id="{2A2D86FE-3A78-8B48-A069-C95D96E59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24000"/>
            <a:ext cx="8686800" cy="4953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325639" name="Object 7">
            <a:extLst>
              <a:ext uri="{FF2B5EF4-FFF2-40B4-BE49-F238E27FC236}">
                <a16:creationId xmlns:a16="http://schemas.microsoft.com/office/drawing/2014/main" id="{E22AE8EE-A682-7E4F-A4CF-218F72D741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5562600"/>
          <a:ext cx="3657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2" r:id="rId3" imgW="43599100" imgH="10236200" progId="Equation.DSMT4">
                  <p:embed/>
                </p:oleObj>
              </mc:Choice>
              <mc:Fallback>
                <p:oleObj r:id="rId3" imgW="43599100" imgH="10236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562600"/>
                        <a:ext cx="3657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8" name="Text Box 9">
            <a:extLst>
              <a:ext uri="{FF2B5EF4-FFF2-40B4-BE49-F238E27FC236}">
                <a16:creationId xmlns:a16="http://schemas.microsoft.com/office/drawing/2014/main" id="{C66A163F-28AE-F549-BD83-EA7837F538CE}"/>
              </a:ext>
            </a:extLst>
          </p:cNvPr>
          <p:cNvSpPr>
            <a:spLocks noChangeArrowheads="1"/>
          </p:cNvSpPr>
          <p:nvPr>
            <p:ph type="body" sz="half" idx="1"/>
          </p:nvPr>
        </p:nvSpPr>
        <p:spPr>
          <a:xfrm>
            <a:off x="228600" y="914400"/>
            <a:ext cx="8512175" cy="615950"/>
          </a:xfrm>
          <a:noFill/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zh-CN" altLang="en-US" sz="2400" b="1"/>
              <a:t>神经网络的动态方程</a:t>
            </a:r>
            <a:r>
              <a:rPr lang="zh-CN" altLang="en-US" sz="2400" b="1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07529" name="Rectangle 10">
            <a:extLst>
              <a:ext uri="{FF2B5EF4-FFF2-40B4-BE49-F238E27FC236}">
                <a16:creationId xmlns:a16="http://schemas.microsoft.com/office/drawing/2014/main" id="{BCFB46B3-EC3C-164F-A06F-9E1DF99DD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graphicFrame>
        <p:nvGraphicFramePr>
          <p:cNvPr id="325643" name="Object 11">
            <a:extLst>
              <a:ext uri="{FF2B5EF4-FFF2-40B4-BE49-F238E27FC236}">
                <a16:creationId xmlns:a16="http://schemas.microsoft.com/office/drawing/2014/main" id="{D9BC75E5-E33B-1C46-8F5D-129820BB8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574800"/>
          <a:ext cx="861060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" name="公式" r:id="rId5" imgW="95961200" imgH="41249600" progId="Equation.3">
                  <p:embed/>
                </p:oleObj>
              </mc:Choice>
              <mc:Fallback>
                <p:oleObj name="公式" r:id="rId5" imgW="95961200" imgH="41249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74800"/>
                        <a:ext cx="8610600" cy="410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1" name="Rectangle 16">
            <a:extLst>
              <a:ext uri="{FF2B5EF4-FFF2-40B4-BE49-F238E27FC236}">
                <a16:creationId xmlns:a16="http://schemas.microsoft.com/office/drawing/2014/main" id="{B817E943-9E1B-4744-A1C5-BBC4E86C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000"/>
                                        <p:tgtEl>
                                          <p:spTgt spid="325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000" fill="hold"/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000" fill="hold"/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000" fill="hold"/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25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25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4">
            <a:extLst>
              <a:ext uri="{FF2B5EF4-FFF2-40B4-BE49-F238E27FC236}">
                <a16:creationId xmlns:a16="http://schemas.microsoft.com/office/drawing/2014/main" id="{D4AEF337-F16A-BF44-BEDA-5F818187F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92FC8D4-5444-114D-8A32-6AB38A4BAC2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E957A286-E275-B447-8797-6381A520B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0CE2704-9782-6542-90DF-4E524EB52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513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08549" name="Rectangle 4">
            <a:extLst>
              <a:ext uri="{FF2B5EF4-FFF2-40B4-BE49-F238E27FC236}">
                <a16:creationId xmlns:a16="http://schemas.microsoft.com/office/drawing/2014/main" id="{AE1D9DAB-1D1C-1243-992B-3AFE78CFA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108550" name="Rectangle 5">
            <a:extLst>
              <a:ext uri="{FF2B5EF4-FFF2-40B4-BE49-F238E27FC236}">
                <a16:creationId xmlns:a16="http://schemas.microsoft.com/office/drawing/2014/main" id="{136E4A44-82A8-8244-9A55-2770E7C5D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26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5400"/>
          </a:p>
        </p:txBody>
      </p:sp>
      <p:sp>
        <p:nvSpPr>
          <p:cNvPr id="326672" name="Text Box 16">
            <a:extLst>
              <a:ext uri="{FF2B5EF4-FFF2-40B4-BE49-F238E27FC236}">
                <a16:creationId xmlns:a16="http://schemas.microsoft.com/office/drawing/2014/main" id="{CFE11882-C441-2740-8927-F722A2E60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3962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选择合适的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</a:rPr>
              <a:t>D</a:t>
            </a:r>
            <a:r>
              <a:rPr lang="zh-CN" altLang="en-US" sz="2400" b="1">
                <a:latin typeface="Times New Roman" panose="02020603050405020304" pitchFamily="18" charset="0"/>
              </a:rPr>
              <a:t>和网络的初始状态，按网络动态方程演化直到收敛。</a:t>
            </a:r>
          </a:p>
        </p:txBody>
      </p:sp>
      <p:graphicFrame>
        <p:nvGraphicFramePr>
          <p:cNvPr id="326673" name="Object 17">
            <a:extLst>
              <a:ext uri="{FF2B5EF4-FFF2-40B4-BE49-F238E27FC236}">
                <a16:creationId xmlns:a16="http://schemas.microsoft.com/office/drawing/2014/main" id="{0DE04F93-A563-6048-B8BF-480AC01989E0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4876800" y="838200"/>
          <a:ext cx="3986213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5" name="SmartDraw" r:id="rId3" imgW="23914100" imgH="18732500" progId="SmartDraw.2">
                  <p:embed/>
                </p:oleObj>
              </mc:Choice>
              <mc:Fallback>
                <p:oleObj name="SmartDraw" r:id="rId3" imgW="23914100" imgH="18732500" progId="SmartDraw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838200"/>
                        <a:ext cx="3986213" cy="312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6678" name="Picture 22">
            <a:extLst>
              <a:ext uri="{FF2B5EF4-FFF2-40B4-BE49-F238E27FC236}">
                <a16:creationId xmlns:a16="http://schemas.microsoft.com/office/drawing/2014/main" id="{E47A8D9B-95A4-604C-8A36-17D9E2111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81400"/>
            <a:ext cx="5715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4" name="Rectangle 24">
            <a:extLst>
              <a:ext uri="{FF2B5EF4-FFF2-40B4-BE49-F238E27FC236}">
                <a16:creationId xmlns:a16="http://schemas.microsoft.com/office/drawing/2014/main" id="{D38E2A44-1FAC-0742-A29D-7803F60F3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6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72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4">
            <a:extLst>
              <a:ext uri="{FF2B5EF4-FFF2-40B4-BE49-F238E27FC236}">
                <a16:creationId xmlns:a16="http://schemas.microsoft.com/office/drawing/2014/main" id="{BF097978-F0B9-7147-9FF8-9896A9B17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905B0C3-B986-FB45-9221-D8D384E40CDC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9571" name="Rectangle 4">
            <a:extLst>
              <a:ext uri="{FF2B5EF4-FFF2-40B4-BE49-F238E27FC236}">
                <a16:creationId xmlns:a16="http://schemas.microsoft.com/office/drawing/2014/main" id="{CB28B055-7AC1-3845-AED0-A78007160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43000"/>
            <a:ext cx="8458200" cy="342900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40000"/>
              </a:spcBef>
              <a:buSzPct val="50000"/>
              <a:buFont typeface="Wingdings" pitchFamily="2" charset="2"/>
              <a:buChar char="n"/>
            </a:pPr>
            <a:r>
              <a:rPr lang="en-US" altLang="zh-CN" b="1">
                <a:latin typeface="Times New Roman" panose="02020603050405020304" pitchFamily="18" charset="0"/>
              </a:rPr>
              <a:t>  </a:t>
            </a:r>
            <a:r>
              <a:rPr lang="zh-CN" altLang="en-US" b="1">
                <a:latin typeface="Times New Roman" panose="02020603050405020304" pitchFamily="18" charset="0"/>
              </a:rPr>
              <a:t>神经网络优化计算目前存在的问题：</a:t>
            </a:r>
          </a:p>
          <a:p>
            <a:pPr algn="just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</a:rPr>
              <a:t>）解的不稳定性。</a:t>
            </a:r>
          </a:p>
          <a:p>
            <a:pPr algn="just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2</a:t>
            </a:r>
            <a:r>
              <a:rPr lang="zh-CN" altLang="en-US" b="1">
                <a:latin typeface="Times New Roman" panose="02020603050405020304" pitchFamily="18" charset="0"/>
              </a:rPr>
              <a:t>）参数难以确定。</a:t>
            </a:r>
          </a:p>
          <a:p>
            <a:pPr algn="just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</a:rPr>
              <a:t>）能量函数存在大量局部极小值，难以保证最优</a:t>
            </a:r>
          </a:p>
          <a:p>
            <a:pPr algn="just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          解。</a:t>
            </a:r>
          </a:p>
        </p:txBody>
      </p:sp>
      <p:sp>
        <p:nvSpPr>
          <p:cNvPr id="109572" name="Rectangle 6">
            <a:extLst>
              <a:ext uri="{FF2B5EF4-FFF2-40B4-BE49-F238E27FC236}">
                <a16:creationId xmlns:a16="http://schemas.microsoft.com/office/drawing/2014/main" id="{8FCAD979-3CBD-904B-B514-3E92F3E25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8.5.2  Hopfield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神经网络优化方法</a:t>
            </a:r>
          </a:p>
        </p:txBody>
      </p:sp>
    </p:spTree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3">
            <a:extLst>
              <a:ext uri="{FF2B5EF4-FFF2-40B4-BE49-F238E27FC236}">
                <a16:creationId xmlns:a16="http://schemas.microsoft.com/office/drawing/2014/main" id="{1E61CF94-58E7-B94D-8F0D-4892FD444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A8E5A8D-FF93-8548-A648-21CA8A81CA6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EC054C68-A265-7C4A-B7C5-C32158505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3600" b="0">
                <a:latin typeface="Times New Roman" panose="02020603050405020304" pitchFamily="18" charset="0"/>
                <a:ea typeface="黑体" panose="02010609060101010101" pitchFamily="49" charset="-122"/>
              </a:rPr>
              <a:t>章  人工神经网络及其应用</a:t>
            </a:r>
          </a:p>
        </p:txBody>
      </p:sp>
      <p:sp>
        <p:nvSpPr>
          <p:cNvPr id="110596" name="Rectangle 5">
            <a:extLst>
              <a:ext uri="{FF2B5EF4-FFF2-40B4-BE49-F238E27FC236}">
                <a16:creationId xmlns:a16="http://schemas.microsoft.com/office/drawing/2014/main" id="{03B73307-58AF-E244-A040-FCEE8B0763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23925"/>
            <a:ext cx="8359775" cy="5400675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8.1  </a:t>
            </a:r>
            <a:r>
              <a:rPr lang="zh-CN" altLang="en-US" b="1">
                <a:latin typeface="Times New Roman" panose="02020603050405020304" pitchFamily="18" charset="0"/>
              </a:rPr>
              <a:t>神经元与神经网络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8.2  BP</a:t>
            </a:r>
            <a:r>
              <a:rPr lang="zh-CN" altLang="en-US" b="1">
                <a:latin typeface="Times New Roman" panose="02020603050405020304" pitchFamily="18" charset="0"/>
              </a:rPr>
              <a:t>神经网络及其学习算法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8.3  BP</a:t>
            </a:r>
            <a:r>
              <a:rPr lang="zh-CN" altLang="en-US" b="1">
                <a:latin typeface="Times New Roman" panose="02020603050405020304" pitchFamily="18" charset="0"/>
              </a:rPr>
              <a:t>神经网络在模式识别中的应用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8.4  Hopfield</a:t>
            </a:r>
            <a:r>
              <a:rPr lang="zh-CN" altLang="en-US" b="1">
                <a:latin typeface="宋体" panose="02010600030101010101" pitchFamily="2" charset="-122"/>
              </a:rPr>
              <a:t>神经网络及其改进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8.5  Hopfield</a:t>
            </a:r>
            <a:r>
              <a:rPr lang="zh-CN" altLang="en-US" b="1">
                <a:latin typeface="Times New Roman" panose="02020603050405020304" pitchFamily="18" charset="0"/>
              </a:rPr>
              <a:t>神经网络的应用</a:t>
            </a:r>
            <a:endParaRPr lang="en-US" altLang="zh-CN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8.6  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卷积</a:t>
            </a:r>
            <a:r>
              <a:rPr lang="zh-CN" altLang="en-US" b="1">
                <a:solidFill>
                  <a:srgbClr val="0000CC"/>
                </a:solidFill>
                <a:latin typeface="宋体" panose="02010600030101010101" pitchFamily="2" charset="-122"/>
              </a:rPr>
              <a:t>神经网络与深度学习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8.7  </a:t>
            </a:r>
            <a:r>
              <a:rPr lang="zh-CN" altLang="en-US" b="1">
                <a:latin typeface="Times New Roman" panose="02020603050405020304" pitchFamily="18" charset="0"/>
              </a:rPr>
              <a:t>生成对抗</a:t>
            </a:r>
            <a:r>
              <a:rPr lang="zh-CN" altLang="en-US" b="1">
                <a:latin typeface="宋体" panose="02010600030101010101" pitchFamily="2" charset="-122"/>
              </a:rPr>
              <a:t>网络及其应用</a:t>
            </a:r>
            <a:r>
              <a:rPr lang="zh-CN" altLang="en-US" b="1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3">
            <a:extLst>
              <a:ext uri="{FF2B5EF4-FFF2-40B4-BE49-F238E27FC236}">
                <a16:creationId xmlns:a16="http://schemas.microsoft.com/office/drawing/2014/main" id="{FB956F7F-5EAB-1E44-B840-819A173C3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6731186-27ED-154E-986B-CA70290EF41E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1619" name="灯片编号占位符 1">
            <a:extLst>
              <a:ext uri="{FF2B5EF4-FFF2-40B4-BE49-F238E27FC236}">
                <a16:creationId xmlns:a16="http://schemas.microsoft.com/office/drawing/2014/main" id="{F32263AE-1F10-5649-A53F-5DB9AE82363C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7DF5DBA-D099-1843-AF6D-EB0DD119F75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1620" name="Rectangle 6">
            <a:extLst>
              <a:ext uri="{FF2B5EF4-FFF2-40B4-BE49-F238E27FC236}">
                <a16:creationId xmlns:a16="http://schemas.microsoft.com/office/drawing/2014/main" id="{4267B89C-AF1F-DB4D-8CFB-6F176016B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8.6 </a:t>
            </a:r>
            <a:r>
              <a:rPr lang="zh-CN" altLang="zh-CN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卷积</a:t>
            </a:r>
            <a:r>
              <a:rPr lang="zh-CN" altLang="en-US" sz="36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神经网络与深度学习</a:t>
            </a:r>
          </a:p>
        </p:txBody>
      </p:sp>
      <p:sp>
        <p:nvSpPr>
          <p:cNvPr id="111621" name="TextBox 1">
            <a:extLst>
              <a:ext uri="{FF2B5EF4-FFF2-40B4-BE49-F238E27FC236}">
                <a16:creationId xmlns:a16="http://schemas.microsoft.com/office/drawing/2014/main" id="{53BDE009-DF0B-F04A-9386-D0FADD1AE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" y="1066800"/>
            <a:ext cx="9156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卷积神经网络（</a:t>
            </a:r>
            <a:r>
              <a:rPr lang="en-US" altLang="zh-CN" sz="2400" b="1"/>
              <a:t>Convolutional Neural Networks</a:t>
            </a:r>
            <a:r>
              <a:rPr lang="zh-CN" altLang="zh-CN" sz="2400" b="1"/>
              <a:t>，</a:t>
            </a:r>
            <a:r>
              <a:rPr lang="en-US" altLang="zh-CN" sz="2400" b="1"/>
              <a:t>CNN</a:t>
            </a:r>
            <a:r>
              <a:rPr lang="zh-CN" altLang="en-US" sz="2400" b="1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74B3B1-D598-824A-8B51-C2609A9DE73A}"/>
              </a:ext>
            </a:extLst>
          </p:cNvPr>
          <p:cNvSpPr/>
          <p:nvPr/>
        </p:nvSpPr>
        <p:spPr>
          <a:xfrm>
            <a:off x="165100" y="1905000"/>
            <a:ext cx="8750300" cy="441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111623" name="TextBox 4">
            <a:extLst>
              <a:ext uri="{FF2B5EF4-FFF2-40B4-BE49-F238E27FC236}">
                <a16:creationId xmlns:a16="http://schemas.microsoft.com/office/drawing/2014/main" id="{EB5BCC93-7DE8-8A45-BAEF-3F86819B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" y="2362200"/>
            <a:ext cx="87503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Font typeface="Wingdings" pitchFamily="2" charset="2"/>
              <a:buChar char="Ø"/>
            </a:pPr>
            <a:r>
              <a:rPr lang="en-US" altLang="zh-CN" sz="2400" b="1"/>
              <a:t>1962</a:t>
            </a:r>
            <a:r>
              <a:rPr lang="zh-CN" altLang="en-US" sz="2400" b="1"/>
              <a:t>年</a:t>
            </a:r>
            <a:r>
              <a:rPr lang="en-US" altLang="zh-CN" sz="2400" b="1"/>
              <a:t>Hubel</a:t>
            </a:r>
            <a:r>
              <a:rPr lang="zh-CN" altLang="en-US" sz="2400" b="1"/>
              <a:t>和</a:t>
            </a:r>
            <a:r>
              <a:rPr lang="en-US" altLang="zh-CN" sz="2400" b="1"/>
              <a:t>Wiesel</a:t>
            </a:r>
            <a:r>
              <a:rPr lang="zh-CN" altLang="en-US" sz="2400" b="1"/>
              <a:t>通过对猫视觉皮层细胞的研究，提出了</a:t>
            </a:r>
            <a:r>
              <a:rPr lang="zh-CN" altLang="en-US" sz="2400" b="1">
                <a:solidFill>
                  <a:srgbClr val="FF0000"/>
                </a:solidFill>
              </a:rPr>
              <a:t>感受野</a:t>
            </a:r>
            <a:r>
              <a:rPr lang="en-US" altLang="zh-CN" sz="2400" b="1">
                <a:solidFill>
                  <a:srgbClr val="FF0000"/>
                </a:solidFill>
              </a:rPr>
              <a:t>(receptive field)</a:t>
            </a:r>
            <a:r>
              <a:rPr lang="zh-CN" altLang="en-US" sz="2400" b="1"/>
              <a:t>的概念。</a:t>
            </a:r>
            <a:r>
              <a:rPr lang="zh-CN" altLang="zh-CN" sz="2400" b="1"/>
              <a:t>视觉皮层的神经元就是局部接受信息的，只受某些特定区域刺激的响应</a:t>
            </a:r>
            <a:r>
              <a:rPr lang="zh-CN" altLang="en-US" sz="2400" b="1"/>
              <a:t>，而</a:t>
            </a:r>
            <a:r>
              <a:rPr lang="zh-CN" altLang="zh-CN" sz="2400" b="1"/>
              <a:t>不是对全局图像进行感知。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Font typeface="Wingdings" pitchFamily="2" charset="2"/>
              <a:buChar char="Ø"/>
            </a:pPr>
            <a:r>
              <a:rPr lang="en-US" altLang="zh-CN" sz="2400" b="1"/>
              <a:t>1984</a:t>
            </a:r>
            <a:r>
              <a:rPr lang="zh-CN" altLang="en-US" sz="2400" b="1"/>
              <a:t>年日本学者</a:t>
            </a:r>
            <a:r>
              <a:rPr lang="en-US" altLang="zh-CN" sz="2400" b="1"/>
              <a:t>Fukushima</a:t>
            </a:r>
            <a:r>
              <a:rPr lang="zh-CN" altLang="en-US" sz="2400" b="1"/>
              <a:t>基于感受野概念提出</a:t>
            </a:r>
            <a:r>
              <a:rPr lang="zh-CN" altLang="en-US" sz="2400" b="1">
                <a:solidFill>
                  <a:srgbClr val="FF0000"/>
                </a:solidFill>
              </a:rPr>
              <a:t>神经认知机</a:t>
            </a:r>
            <a:r>
              <a:rPr lang="en-US" altLang="zh-CN" sz="2400" b="1">
                <a:solidFill>
                  <a:srgbClr val="FF0000"/>
                </a:solidFill>
              </a:rPr>
              <a:t>(neocognitron)</a:t>
            </a:r>
            <a:r>
              <a:rPr lang="zh-CN" altLang="en-US" sz="2400" b="1"/>
              <a:t>。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CC"/>
              </a:buClr>
              <a:buFont typeface="Wingdings" pitchFamily="2" charset="2"/>
              <a:buChar char="Ø"/>
            </a:pPr>
            <a:r>
              <a:rPr lang="en-US" altLang="zh-CN" sz="2400" b="1"/>
              <a:t>CNN</a:t>
            </a:r>
            <a:r>
              <a:rPr lang="zh-CN" altLang="en-US" sz="2400" b="1"/>
              <a:t>可看作是神经认知机的推广形式。</a:t>
            </a:r>
          </a:p>
        </p:txBody>
      </p:sp>
    </p:spTree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3">
            <a:extLst>
              <a:ext uri="{FF2B5EF4-FFF2-40B4-BE49-F238E27FC236}">
                <a16:creationId xmlns:a16="http://schemas.microsoft.com/office/drawing/2014/main" id="{7F3EC94F-8F93-8D45-8DF2-1A9151447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BD97932-6872-B84D-B9CE-F0F1584731CD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3667" name="Rectangle 6">
            <a:extLst>
              <a:ext uri="{FF2B5EF4-FFF2-40B4-BE49-F238E27FC236}">
                <a16:creationId xmlns:a16="http://schemas.microsoft.com/office/drawing/2014/main" id="{F8E6D30C-7880-774D-ACBC-AEC6F7D36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8.6.1 </a:t>
            </a:r>
            <a:r>
              <a:rPr lang="zh-CN" altLang="zh-CN" sz="3600" b="1">
                <a:solidFill>
                  <a:schemeClr val="bg1"/>
                </a:solidFill>
              </a:rPr>
              <a:t>卷积神经网络的结构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3668" name="TextBox 1">
            <a:extLst>
              <a:ext uri="{FF2B5EF4-FFF2-40B4-BE49-F238E27FC236}">
                <a16:creationId xmlns:a16="http://schemas.microsoft.com/office/drawing/2014/main" id="{7FD18A1D-0C24-774F-9964-1FBE6424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9156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卷积神经网络的结构</a:t>
            </a:r>
          </a:p>
        </p:txBody>
      </p:sp>
      <p:grpSp>
        <p:nvGrpSpPr>
          <p:cNvPr id="113669" name="组合 4">
            <a:extLst>
              <a:ext uri="{FF2B5EF4-FFF2-40B4-BE49-F238E27FC236}">
                <a16:creationId xmlns:a16="http://schemas.microsoft.com/office/drawing/2014/main" id="{A61B2FA8-4FD5-C44F-BE2C-BCAE52EEB916}"/>
              </a:ext>
            </a:extLst>
          </p:cNvPr>
          <p:cNvGrpSpPr>
            <a:grpSpLocks/>
          </p:cNvGrpSpPr>
          <p:nvPr/>
        </p:nvGrpSpPr>
        <p:grpSpPr bwMode="auto">
          <a:xfrm>
            <a:off x="165100" y="1600200"/>
            <a:ext cx="8750300" cy="4953000"/>
            <a:chOff x="165100" y="1751919"/>
            <a:chExt cx="8750300" cy="495368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6473B73-C63E-E343-92BD-709775E89F02}"/>
                </a:ext>
              </a:extLst>
            </p:cNvPr>
            <p:cNvSpPr/>
            <p:nvPr/>
          </p:nvSpPr>
          <p:spPr>
            <a:xfrm>
              <a:off x="165100" y="1751919"/>
              <a:ext cx="8750300" cy="49536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 dirty="0"/>
            </a:p>
          </p:txBody>
        </p:sp>
        <p:sp>
          <p:nvSpPr>
            <p:cNvPr id="113673" name="TextBox 3">
              <a:extLst>
                <a:ext uri="{FF2B5EF4-FFF2-40B4-BE49-F238E27FC236}">
                  <a16:creationId xmlns:a16="http://schemas.microsoft.com/office/drawing/2014/main" id="{312DB4DD-CB65-DA43-9ED7-8A64D53D7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1904339"/>
              <a:ext cx="3581400" cy="455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9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0000CC"/>
                  </a:solidFill>
                </a:rPr>
                <a:t>概念示范</a:t>
              </a:r>
              <a:r>
                <a:rPr lang="zh-CN" altLang="en-US" sz="2000" b="1"/>
                <a:t>：输入图像通过与</a:t>
              </a:r>
              <a:r>
                <a:rPr lang="en-US" altLang="zh-CN" sz="2000" b="1"/>
                <a:t>m</a:t>
              </a:r>
              <a:r>
                <a:rPr lang="zh-CN" altLang="en-US" sz="2000" b="1"/>
                <a:t>个可训练的滤波器和可加偏置进行卷积，在</a:t>
              </a:r>
              <a:r>
                <a:rPr lang="en-US" altLang="zh-CN" sz="2000" b="1"/>
                <a:t>C1</a:t>
              </a:r>
              <a:r>
                <a:rPr lang="zh-CN" altLang="en-US" sz="2000" b="1"/>
                <a:t>层产生</a:t>
              </a:r>
              <a:r>
                <a:rPr lang="en-US" altLang="zh-CN" sz="2000" b="1"/>
                <a:t>m</a:t>
              </a:r>
              <a:r>
                <a:rPr lang="zh-CN" altLang="en-US" sz="2000" b="1"/>
                <a:t>个特征映射图，然后特征映射图中每组的</a:t>
              </a:r>
              <a:r>
                <a:rPr lang="en-US" altLang="zh-CN" sz="2000" b="1"/>
                <a:t>n</a:t>
              </a:r>
              <a:r>
                <a:rPr lang="zh-CN" altLang="en-US" sz="2000" b="1"/>
                <a:t>个像素再求和，加权值，加偏置，通过</a:t>
              </a:r>
              <a:r>
                <a:rPr lang="en-US" altLang="zh-CN" sz="2000" b="1"/>
                <a:t>Sigmoid</a:t>
              </a:r>
              <a:r>
                <a:rPr lang="zh-CN" altLang="en-US" sz="2000" b="1"/>
                <a:t>函数得到</a:t>
              </a:r>
              <a:r>
                <a:rPr lang="en-US" altLang="zh-CN" sz="2000" b="1"/>
                <a:t>m</a:t>
              </a:r>
              <a:r>
                <a:rPr lang="zh-CN" altLang="en-US" sz="2000" b="1"/>
                <a:t>个</a:t>
              </a:r>
              <a:r>
                <a:rPr lang="en-US" altLang="zh-CN" sz="2000" b="1"/>
                <a:t>S2</a:t>
              </a:r>
              <a:r>
                <a:rPr lang="zh-CN" altLang="en-US" sz="2000" b="1"/>
                <a:t>层的特征映射图。这些映射图再进过滤波得到</a:t>
              </a:r>
              <a:r>
                <a:rPr lang="en-US" altLang="zh-CN" sz="2000" b="1"/>
                <a:t>C3</a:t>
              </a:r>
              <a:r>
                <a:rPr lang="zh-CN" altLang="en-US" sz="2000" b="1"/>
                <a:t>层。这个层级结构再和</a:t>
              </a:r>
              <a:r>
                <a:rPr lang="en-US" altLang="zh-CN" sz="2000" b="1"/>
                <a:t>S2</a:t>
              </a:r>
              <a:r>
                <a:rPr lang="zh-CN" altLang="en-US" sz="2000" b="1"/>
                <a:t>一样产生</a:t>
              </a:r>
              <a:r>
                <a:rPr lang="en-US" altLang="zh-CN" sz="2000" b="1"/>
                <a:t>S4</a:t>
              </a:r>
              <a:r>
                <a:rPr lang="zh-CN" altLang="en-US" sz="2000" b="1"/>
                <a:t>。最终，这些像素值被光栅化，并连接成一个向量输入到传统神经网络，得到输出。</a:t>
              </a:r>
            </a:p>
          </p:txBody>
        </p:sp>
        <p:sp>
          <p:nvSpPr>
            <p:cNvPr id="113674" name="TextBox 5">
              <a:extLst>
                <a:ext uri="{FF2B5EF4-FFF2-40B4-BE49-F238E27FC236}">
                  <a16:creationId xmlns:a16="http://schemas.microsoft.com/office/drawing/2014/main" id="{8639B9F5-FD1B-6A45-A6C6-FC7DB2475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4724400"/>
              <a:ext cx="487680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rgbClr val="0099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itchFamily="2" charset="2"/>
                <a:buChar char="Ø"/>
              </a:pPr>
              <a:r>
                <a:rPr lang="en-US" altLang="zh-CN" sz="2000" b="1"/>
                <a:t>CNN</a:t>
              </a:r>
              <a:r>
                <a:rPr lang="zh-CN" altLang="en-US" sz="2000" b="1"/>
                <a:t>是一个</a:t>
              </a:r>
              <a:r>
                <a:rPr lang="zh-CN" altLang="en-US" sz="2000" b="1">
                  <a:solidFill>
                    <a:srgbClr val="0000CC"/>
                  </a:solidFill>
                </a:rPr>
                <a:t>多层的神经网络</a:t>
              </a:r>
              <a:r>
                <a:rPr lang="zh-CN" altLang="en-US" sz="2000" b="1"/>
                <a:t>，每层由多个二维平面组成，而每个平面由多个独立神经元组成。</a:t>
              </a:r>
              <a:endParaRPr lang="en-US" altLang="zh-CN" sz="2000" b="1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itchFamily="2" charset="2"/>
                <a:buChar char="Ø"/>
              </a:pPr>
              <a:r>
                <a:rPr lang="en-US" altLang="zh-CN" sz="2000" b="1"/>
                <a:t>C</a:t>
              </a:r>
              <a:r>
                <a:rPr lang="zh-CN" altLang="en-US" sz="2000" b="1"/>
                <a:t>层为特征提取层（卷积层）</a:t>
              </a:r>
              <a:endParaRPr lang="en-US" altLang="zh-CN" sz="2000" b="1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itchFamily="2" charset="2"/>
                <a:buChar char="Ø"/>
              </a:pPr>
              <a:r>
                <a:rPr lang="en-US" altLang="zh-CN" sz="2000" b="1"/>
                <a:t>S</a:t>
              </a:r>
              <a:r>
                <a:rPr lang="zh-CN" altLang="zh-CN" sz="2000" b="1"/>
                <a:t>层是特征映射层</a:t>
              </a:r>
              <a:r>
                <a:rPr lang="zh-CN" altLang="en-US" sz="2000" b="1"/>
                <a:t>（下采样层）</a:t>
              </a:r>
              <a:r>
                <a:rPr lang="zh-CN" altLang="zh-CN" sz="2000" b="1"/>
                <a:t>。</a:t>
              </a:r>
              <a:endParaRPr lang="en-US" altLang="zh-CN" sz="2000" b="1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itchFamily="2" charset="2"/>
                <a:buChar char="Ø"/>
              </a:pPr>
              <a:r>
                <a:rPr lang="en-US" altLang="zh-CN" sz="2000" b="1"/>
                <a:t>CNN</a:t>
              </a:r>
              <a:r>
                <a:rPr lang="zh-CN" altLang="en-US" sz="2000" b="1"/>
                <a:t>中</a:t>
              </a:r>
              <a:r>
                <a:rPr lang="zh-CN" altLang="zh-CN" sz="2000" b="1"/>
                <a:t>的</a:t>
              </a:r>
              <a:r>
                <a:rPr lang="zh-CN" altLang="zh-CN" sz="2000" b="1">
                  <a:solidFill>
                    <a:srgbClr val="0000CC"/>
                  </a:solidFill>
                </a:rPr>
                <a:t>每一个</a:t>
              </a:r>
              <a:r>
                <a:rPr lang="en-US" altLang="zh-CN" sz="2000" b="1">
                  <a:solidFill>
                    <a:srgbClr val="0000CC"/>
                  </a:solidFill>
                </a:rPr>
                <a:t>C</a:t>
              </a:r>
              <a:r>
                <a:rPr lang="zh-CN" altLang="zh-CN" sz="2000" b="1">
                  <a:solidFill>
                    <a:srgbClr val="0000CC"/>
                  </a:solidFill>
                </a:rPr>
                <a:t>层都紧跟着一个</a:t>
              </a:r>
              <a:r>
                <a:rPr lang="en-US" altLang="zh-CN" sz="2000" b="1">
                  <a:solidFill>
                    <a:srgbClr val="0000CC"/>
                  </a:solidFill>
                </a:rPr>
                <a:t>S</a:t>
              </a:r>
              <a:r>
                <a:rPr lang="zh-CN" altLang="en-US" sz="2000" b="1">
                  <a:solidFill>
                    <a:srgbClr val="0000CC"/>
                  </a:solidFill>
                </a:rPr>
                <a:t>层</a:t>
              </a:r>
              <a:r>
                <a:rPr lang="zh-CN" altLang="en-US" sz="2000" b="1"/>
                <a:t>。</a:t>
              </a:r>
            </a:p>
          </p:txBody>
        </p:sp>
      </p:grpSp>
      <p:sp>
        <p:nvSpPr>
          <p:cNvPr id="113670" name="灯片编号占位符 1">
            <a:extLst>
              <a:ext uri="{FF2B5EF4-FFF2-40B4-BE49-F238E27FC236}">
                <a16:creationId xmlns:a16="http://schemas.microsoft.com/office/drawing/2014/main" id="{1376D19E-1CA7-2C46-8DA9-CD770263E891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C2DBDCAF-9D3C-5440-9DE4-E17D671B71E8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69986" name="Picture 2">
            <a:extLst>
              <a:ext uri="{FF2B5EF4-FFF2-40B4-BE49-F238E27FC236}">
                <a16:creationId xmlns:a16="http://schemas.microsoft.com/office/drawing/2014/main" id="{A764B6F2-2439-6B46-8BD2-5C9B71A5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828800"/>
            <a:ext cx="5095875" cy="2581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>
    <p:rand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灯片编号占位符 3">
            <a:extLst>
              <a:ext uri="{FF2B5EF4-FFF2-40B4-BE49-F238E27FC236}">
                <a16:creationId xmlns:a16="http://schemas.microsoft.com/office/drawing/2014/main" id="{50A76D42-5619-5749-B990-77FBD7E14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FD672EA-B2E6-2241-85F9-D5931A688812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5715" name="灯片编号占位符 1">
            <a:extLst>
              <a:ext uri="{FF2B5EF4-FFF2-40B4-BE49-F238E27FC236}">
                <a16:creationId xmlns:a16="http://schemas.microsoft.com/office/drawing/2014/main" id="{CB6394B4-C4CF-D648-9A1B-27ADCEAF44F6}"/>
              </a:ext>
            </a:extLst>
          </p:cNvPr>
          <p:cNvSpPr txBox="1">
            <a:spLocks/>
          </p:cNvSpPr>
          <p:nvPr/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4F7E9C38-7CF5-A540-A080-1808A49B0B1A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5716" name="Rectangle 6">
            <a:extLst>
              <a:ext uri="{FF2B5EF4-FFF2-40B4-BE49-F238E27FC236}">
                <a16:creationId xmlns:a16="http://schemas.microsoft.com/office/drawing/2014/main" id="{331B69A3-43A9-794D-8E99-62BAEAEFF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8.6.1 </a:t>
            </a:r>
            <a:r>
              <a:rPr lang="zh-CN" altLang="zh-CN" sz="3600" b="1">
                <a:solidFill>
                  <a:schemeClr val="bg1"/>
                </a:solidFill>
              </a:rPr>
              <a:t>卷积神经网络的结构</a:t>
            </a:r>
            <a:endParaRPr lang="zh-CN" altLang="en-US" sz="36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17" name="TextBox 1">
            <a:extLst>
              <a:ext uri="{FF2B5EF4-FFF2-40B4-BE49-F238E27FC236}">
                <a16:creationId xmlns:a16="http://schemas.microsoft.com/office/drawing/2014/main" id="{5153B328-8951-D54B-872E-C0CFBE95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19200"/>
            <a:ext cx="9156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6858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/>
              <a:t>特征提取层（卷积层）</a:t>
            </a:r>
            <a:r>
              <a:rPr lang="en-US" altLang="zh-CN" sz="2400" b="1"/>
              <a:t>——</a:t>
            </a:r>
            <a:r>
              <a:rPr lang="en-US" altLang="zh-CN" sz="2400" b="1">
                <a:solidFill>
                  <a:srgbClr val="0000CC"/>
                </a:solidFill>
              </a:rPr>
              <a:t>C</a:t>
            </a:r>
            <a:r>
              <a:rPr lang="zh-CN" altLang="en-US" sz="2400" b="1"/>
              <a:t>层（</a:t>
            </a:r>
            <a:r>
              <a:rPr lang="en-US" altLang="zh-CN" sz="2400" b="1">
                <a:solidFill>
                  <a:srgbClr val="0000CC"/>
                </a:solidFill>
              </a:rPr>
              <a:t>C</a:t>
            </a:r>
            <a:r>
              <a:rPr lang="en-US" altLang="zh-CN" sz="2400" b="1"/>
              <a:t>onvolution layer</a:t>
            </a:r>
            <a:r>
              <a:rPr lang="zh-CN" altLang="en-US" sz="2400" b="1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A102D0-1E09-0644-8E0C-B85F813D1B36}"/>
              </a:ext>
            </a:extLst>
          </p:cNvPr>
          <p:cNvSpPr/>
          <p:nvPr/>
        </p:nvSpPr>
        <p:spPr>
          <a:xfrm>
            <a:off x="228600" y="1862138"/>
            <a:ext cx="8750300" cy="441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zh-CN" altLang="en-US" dirty="0"/>
          </a:p>
        </p:txBody>
      </p:sp>
      <p:grpSp>
        <p:nvGrpSpPr>
          <p:cNvPr id="115719" name="组合 5">
            <a:extLst>
              <a:ext uri="{FF2B5EF4-FFF2-40B4-BE49-F238E27FC236}">
                <a16:creationId xmlns:a16="http://schemas.microsoft.com/office/drawing/2014/main" id="{5CE6428F-FBD9-5C46-A04B-9B7EB441536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505200"/>
            <a:ext cx="2413000" cy="2649538"/>
            <a:chOff x="254000" y="1862792"/>
            <a:chExt cx="2260600" cy="2861608"/>
          </a:xfrm>
        </p:grpSpPr>
        <p:pic>
          <p:nvPicPr>
            <p:cNvPr id="172035" name="Picture 3">
              <a:extLst>
                <a:ext uri="{FF2B5EF4-FFF2-40B4-BE49-F238E27FC236}">
                  <a16:creationId xmlns:a16="http://schemas.microsoft.com/office/drawing/2014/main" id="{F844AC7D-9CF0-AE46-98C9-217F8E5F7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4000" y="1898798"/>
              <a:ext cx="2260600" cy="282560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21A1097-C2DE-B64A-8003-B0100D6E6C81}"/>
                </a:ext>
              </a:extLst>
            </p:cNvPr>
            <p:cNvSpPr/>
            <p:nvPr/>
          </p:nvSpPr>
          <p:spPr>
            <a:xfrm>
              <a:off x="254000" y="1862792"/>
              <a:ext cx="304884" cy="10321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pic>
        <p:nvPicPr>
          <p:cNvPr id="115720" name="Picture 13">
            <a:extLst>
              <a:ext uri="{FF2B5EF4-FFF2-40B4-BE49-F238E27FC236}">
                <a16:creationId xmlns:a16="http://schemas.microsoft.com/office/drawing/2014/main" id="{9615B3BB-0C04-5B43-91ED-ABFA9EC0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133600"/>
            <a:ext cx="754697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1" name="TextBox 1">
            <a:extLst>
              <a:ext uri="{FF2B5EF4-FFF2-40B4-BE49-F238E27FC236}">
                <a16:creationId xmlns:a16="http://schemas.microsoft.com/office/drawing/2014/main" id="{87BE2C44-9D4D-E944-8CC2-15BEC91A4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581400"/>
            <a:ext cx="571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400" b="1"/>
              <a:t>大部分的特征提取都依赖于卷积运算</a:t>
            </a: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zh-CN" sz="24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2400" b="1"/>
              <a:t>利用卷积算子对图像进行滤波，可以得到显著的边缘特征。</a:t>
            </a:r>
          </a:p>
        </p:txBody>
      </p:sp>
    </p:spTree>
  </p:cSld>
  <p:clrMapOvr>
    <a:masterClrMapping/>
  </p:clrMapOvr>
  <p:transition>
    <p:rand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灯片编号占位符 4">
            <a:extLst>
              <a:ext uri="{FF2B5EF4-FFF2-40B4-BE49-F238E27FC236}">
                <a16:creationId xmlns:a16="http://schemas.microsoft.com/office/drawing/2014/main" id="{551070EE-21F0-7549-A635-00E858FB7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11BF4196-26FB-4240-93EA-3555585FB5BF}" type="slidenum">
              <a:rPr lang="ja-JP" altLang="en-US" sz="1800">
                <a:solidFill>
                  <a:srgbClr val="A50021"/>
                </a:solidFill>
                <a:ea typeface="ＭＳ Ｐゴシック" panose="020B0600070205080204" pitchFamily="34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US" altLang="ja-JP" sz="1800">
              <a:solidFill>
                <a:srgbClr val="A500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55B7061B-B652-9048-9395-1FA31E88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8.6.2 </a:t>
            </a:r>
            <a:r>
              <a:rPr lang="zh-CN" altLang="zh-CN" sz="3600" b="0">
                <a:latin typeface="Times New Roman" panose="02020603050405020304" pitchFamily="18" charset="0"/>
                <a:ea typeface="黑体" panose="02010609060101010101" pitchFamily="49" charset="-122"/>
              </a:rPr>
              <a:t>卷积神经网络的卷积运算</a:t>
            </a:r>
            <a:endParaRPr lang="zh-CN" altLang="en-US" sz="3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17764" name="图片 6">
            <a:extLst>
              <a:ext uri="{FF2B5EF4-FFF2-40B4-BE49-F238E27FC236}">
                <a16:creationId xmlns:a16="http://schemas.microsoft.com/office/drawing/2014/main" id="{33C84037-E29D-CF4C-A0AE-8FFDD34D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2691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188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2.6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|1.9|1.3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6604</TotalTime>
  <Words>6456</Words>
  <Application>Microsoft Macintosh PowerPoint</Application>
  <PresentationFormat>On-screen Show (4:3)</PresentationFormat>
  <Paragraphs>905</Paragraphs>
  <Slides>131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131</vt:i4>
      </vt:variant>
    </vt:vector>
  </HeadingPairs>
  <TitlesOfParts>
    <vt:vector size="147" baseType="lpstr">
      <vt:lpstr>Arial</vt:lpstr>
      <vt:lpstr>宋体</vt:lpstr>
      <vt:lpstr>Wingdings</vt:lpstr>
      <vt:lpstr>ＭＳ Ｐゴシック</vt:lpstr>
      <vt:lpstr>Times New Roman</vt:lpstr>
      <vt:lpstr>黑体</vt:lpstr>
      <vt:lpstr>华文琥珀</vt:lpstr>
      <vt:lpstr>楷体_GB2312</vt:lpstr>
      <vt:lpstr>Symbol</vt:lpstr>
      <vt:lpstr>微软雅黑</vt:lpstr>
      <vt:lpstr>华文中宋</vt:lpstr>
      <vt:lpstr>wasedaSample5</vt:lpstr>
      <vt:lpstr>Microsoft 公式 3.0</vt:lpstr>
      <vt:lpstr>MathType 5.0 Equation</vt:lpstr>
      <vt:lpstr>SmartDraw Drawing</vt:lpstr>
      <vt:lpstr>Visio.Drawing.15</vt:lpstr>
      <vt:lpstr>第 8 章   人工神经网络及其应用</vt:lpstr>
      <vt:lpstr>PowerPoint Presentation</vt:lpstr>
      <vt:lpstr>第8章  人工神经网络及其应用</vt:lpstr>
      <vt:lpstr>第8章  人工神经网络及其应用</vt:lpstr>
      <vt:lpstr>第8章  人工神经网络及其应用</vt:lpstr>
      <vt:lpstr>8.1  神经元与神经网络</vt:lpstr>
      <vt:lpstr>8.1.1  生物神经元的结构</vt:lpstr>
      <vt:lpstr>8.1.1  生物神经元的结构</vt:lpstr>
      <vt:lpstr>8.1.1  生物神经元的结构</vt:lpstr>
      <vt:lpstr>PowerPoint Presentation</vt:lpstr>
      <vt:lpstr>PowerPoint Presentation</vt:lpstr>
      <vt:lpstr>8.1.2  神经元数学模型</vt:lpstr>
      <vt:lpstr>PowerPoint Presentation</vt:lpstr>
      <vt:lpstr>PowerPoint Presentation</vt:lpstr>
      <vt:lpstr>8.1.2  神经元数学模型</vt:lpstr>
      <vt:lpstr>8.1.2  神经元数学模型</vt:lpstr>
      <vt:lpstr>8.1.2  神经元数学模型</vt:lpstr>
      <vt:lpstr>PowerPoint Presentation</vt:lpstr>
      <vt:lpstr>8.1  神经元与神经网络</vt:lpstr>
      <vt:lpstr>8.1.3  神经网络的结构与工作方式</vt:lpstr>
      <vt:lpstr>8.1.3  神经网络的结构与工作方式</vt:lpstr>
      <vt:lpstr>8.1.3  神经网络的结构与工作方式</vt:lpstr>
      <vt:lpstr>8.1.3  神经网络的结构与工作方式</vt:lpstr>
      <vt:lpstr>8.1  神经元与神经网络</vt:lpstr>
      <vt:lpstr>PowerPoint Presentation</vt:lpstr>
      <vt:lpstr>第8章  人工神经网络及其应用</vt:lpstr>
      <vt:lpstr>8.2  BP神经网络及其学习算法</vt:lpstr>
      <vt:lpstr>8.2  BP神经网络及其学习算法</vt:lpstr>
      <vt:lpstr>8.2.1  BP神经网络的结构</vt:lpstr>
      <vt:lpstr>8.2.1  BP神经网络的结构</vt:lpstr>
      <vt:lpstr>8.2.1  BP神经网络的结构</vt:lpstr>
      <vt:lpstr>8.2  BP神经网络及其学习算法</vt:lpstr>
      <vt:lpstr>8.2.2  BP学习算法</vt:lpstr>
      <vt:lpstr>8.2.2  BP学习算法</vt:lpstr>
      <vt:lpstr>8.2.2  BP学习算法</vt:lpstr>
      <vt:lpstr>PowerPoint Presentation</vt:lpstr>
      <vt:lpstr>PowerPoint Presentation</vt:lpstr>
      <vt:lpstr>8.2.2  BP学习算法</vt:lpstr>
      <vt:lpstr>8.2  BP神经网络及其学习算法</vt:lpstr>
      <vt:lpstr>PowerPoint Presentation</vt:lpstr>
      <vt:lpstr>8.2.3  BP算法的实现</vt:lpstr>
      <vt:lpstr>8.2.3  BP算法的实现</vt:lpstr>
      <vt:lpstr>8.2.3  BP算法的实现</vt:lpstr>
      <vt:lpstr>BP算法的特点分析</vt:lpstr>
      <vt:lpstr>BP算法的特点分析</vt:lpstr>
      <vt:lpstr>第8章  人工神经网络及其应用</vt:lpstr>
      <vt:lpstr>PowerPoint Presentation</vt:lpstr>
      <vt:lpstr>PowerPoint Presentation</vt:lpstr>
      <vt:lpstr>PowerPoint Presentation</vt:lpstr>
      <vt:lpstr>第8章  人工神经网络及其应用</vt:lpstr>
      <vt:lpstr>8.4  Hopfield神经网络及其改进</vt:lpstr>
      <vt:lpstr>8.4  Hopfield神经网络及其改进</vt:lpstr>
      <vt:lpstr>8.4  Hopfield神经网络及其改进</vt:lpstr>
      <vt:lpstr>PowerPoint Presentation</vt:lpstr>
      <vt:lpstr>8.4.1  离散Hopfield 神经网络</vt:lpstr>
      <vt:lpstr>8.4.1  离散Hopfield 神经网络</vt:lpstr>
      <vt:lpstr>8.4.1  离散Hopfield 神经网络</vt:lpstr>
      <vt:lpstr>8.4.1  离散Hopfield 神经网络</vt:lpstr>
      <vt:lpstr>8.4.1  离散Hopfield 神经网络</vt:lpstr>
      <vt:lpstr>8.4.1  离散Hopfield 神经网络</vt:lpstr>
      <vt:lpstr>8.4  Hopfield神经网络及其改进</vt:lpstr>
      <vt:lpstr>8.4.2 连续型Hopfield神经网络及其VLSI实现</vt:lpstr>
      <vt:lpstr>8.4.2 连续型Hopfield神经网络及其VLSI实现</vt:lpstr>
      <vt:lpstr>8.4.2 连续型Hopfield神经网络及其VLSI实现</vt:lpstr>
      <vt:lpstr>8.4.2 连续型Hopfield神经网络及其VLSI实现</vt:lpstr>
      <vt:lpstr>PowerPoint Presentation</vt:lpstr>
      <vt:lpstr>PowerPoint Presentation</vt:lpstr>
      <vt:lpstr>8.4.3  随机神经网络</vt:lpstr>
      <vt:lpstr>8.4.3  随机神经网络</vt:lpstr>
      <vt:lpstr>8.4.3  随机神经网络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8.5.2  Hopfield神经网络优化方法</vt:lpstr>
      <vt:lpstr>8.5.2  Hopfield神经网络优化方法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8.5.2  Hopfield神经网络优化方法</vt:lpstr>
      <vt:lpstr>第8章  人工神经网络及其应用</vt:lpstr>
      <vt:lpstr>PowerPoint Presentation</vt:lpstr>
      <vt:lpstr>PowerPoint Presentation</vt:lpstr>
      <vt:lpstr>PowerPoint Presentation</vt:lpstr>
      <vt:lpstr>8.6.2 卷积神经网络的卷积运算</vt:lpstr>
      <vt:lpstr>8.6.2 卷积神经网络的卷积运算</vt:lpstr>
      <vt:lpstr>8.6.3 卷积神经网络中的关键技术</vt:lpstr>
      <vt:lpstr>8.6.3 卷积神经网络中的关键技术</vt:lpstr>
      <vt:lpstr>8.6.3 卷积神经网络中的关键技术</vt:lpstr>
      <vt:lpstr>8.6.3 卷积神经网络中的关键技术</vt:lpstr>
      <vt:lpstr>PowerPoint Presentation</vt:lpstr>
      <vt:lpstr>PowerPoint Presentation</vt:lpstr>
      <vt:lpstr>8.6.5 胶囊网络</vt:lpstr>
      <vt:lpstr>8.6.5 胶囊网络</vt:lpstr>
      <vt:lpstr>8.6.5 胶囊网络</vt:lpstr>
      <vt:lpstr>8.6.5 胶囊网络</vt:lpstr>
      <vt:lpstr>第8章  人工神经网络及其应用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868</cp:revision>
  <cp:lastPrinted>1601-01-01T00:00:00Z</cp:lastPrinted>
  <dcterms:created xsi:type="dcterms:W3CDTF">1601-01-01T00:00:00Z</dcterms:created>
  <dcterms:modified xsi:type="dcterms:W3CDTF">2025-04-07T12:19:26Z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